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2"/>
  </p:notesMasterIdLst>
  <p:sldIdLst>
    <p:sldId id="271" r:id="rId5"/>
    <p:sldId id="280" r:id="rId6"/>
    <p:sldId id="297" r:id="rId7"/>
    <p:sldId id="290" r:id="rId8"/>
    <p:sldId id="286" r:id="rId9"/>
    <p:sldId id="298" r:id="rId10"/>
    <p:sldId id="296" r:id="rId11"/>
  </p:sldIdLst>
  <p:sldSz cx="13716000" cy="17145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546049-C165-5F6E-A2DF-95F42411DC6B}" name="Dhara Shah" initials="DS" userId="S::dhara_musecommunitydesign.com#ext#@cmapil.onmicrosoft.com::ad69ce7f-dbc9-48a0-a08e-be4bdf7e5e06" providerId="AD"/>
  <p188:author id="{FC9D3C54-A5F2-93F3-D5B4-4C1A26F393E1}" name="Kaitlin Cernak" initials="KC" userId="S::kcernak@cmap.illinois.gov::dd4396e0-403d-46c7-a6ad-f9fbc214f331" providerId="AD"/>
  <p188:author id="{4F381086-6404-7371-C7DF-827D594D3409}" name="Dhara Shah" initials="DS" userId="S::dhara@musecommunitydesign.com::4eda443e-cedc-4096-9b34-30e9ed92a17c" providerId="AD"/>
  <p188:author id="{2C520ADD-1158-7996-5CCD-06E33F5BC132}" name="Fiona Kennedy" initials="FK" userId="S::fiona@musecommunitydesign.com::43072341-38b3-4cce-a516-cf4866b8ea6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E478E"/>
    <a:srgbClr val="C7D3E3"/>
    <a:srgbClr val="ADE0EE"/>
    <a:srgbClr val="424242"/>
    <a:srgbClr val="797979"/>
    <a:srgbClr val="FFFFFF"/>
    <a:srgbClr val="E9CC41"/>
    <a:srgbClr val="1D0D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6D6765-8C51-F31B-9607-0930518DE8CE}" v="11" dt="2026-03-05T21:31:13.5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450"/>
    <p:restoredTop sz="94651"/>
  </p:normalViewPr>
  <p:slideViewPr>
    <p:cSldViewPr snapToGrid="0">
      <p:cViewPr varScale="1">
        <p:scale>
          <a:sx n="42" d="100"/>
          <a:sy n="42" d="100"/>
        </p:scale>
        <p:origin x="92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8/10/relationships/authors" Targe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7B7AD5-D914-D743-A663-53B6D5C1F433}" type="datetimeFigureOut">
              <a:rPr lang="en-US" smtClean="0"/>
              <a:t>3/5/2026</a:t>
            </a:fld>
            <a:endParaRPr lang="en-US"/>
          </a:p>
        </p:txBody>
      </p:sp>
      <p:sp>
        <p:nvSpPr>
          <p:cNvPr id="4" name="Slide Image Placeholder 3"/>
          <p:cNvSpPr>
            <a:spLocks noGrp="1" noRot="1" noChangeAspect="1"/>
          </p:cNvSpPr>
          <p:nvPr>
            <p:ph type="sldImg" idx="2"/>
          </p:nvPr>
        </p:nvSpPr>
        <p:spPr>
          <a:xfrm>
            <a:off x="2193925" y="1143000"/>
            <a:ext cx="2470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3CC7D2-2516-FE4C-9901-3117A0096777}" type="slidenum">
              <a:rPr lang="en-US" smtClean="0"/>
              <a:t>‹#›</a:t>
            </a:fld>
            <a:endParaRPr lang="en-US"/>
          </a:p>
        </p:txBody>
      </p:sp>
    </p:spTree>
    <p:extLst>
      <p:ext uri="{BB962C8B-B14F-4D97-AF65-F5344CB8AC3E}">
        <p14:creationId xmlns:p14="http://schemas.microsoft.com/office/powerpoint/2010/main" val="3379976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3CC7D2-2516-FE4C-9901-3117A0096777}" type="slidenum">
              <a:rPr lang="en-US" smtClean="0"/>
              <a:t>1</a:t>
            </a:fld>
            <a:endParaRPr lang="en-US"/>
          </a:p>
        </p:txBody>
      </p:sp>
    </p:spTree>
    <p:extLst>
      <p:ext uri="{BB962C8B-B14F-4D97-AF65-F5344CB8AC3E}">
        <p14:creationId xmlns:p14="http://schemas.microsoft.com/office/powerpoint/2010/main" val="1269633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LINK TO ACCESSIBLE ENGAGEMENT TOOLKIT: https://</a:t>
            </a:r>
            <a:r>
              <a:rPr lang="en-US" dirty="0" err="1"/>
              <a:t>cmap.illinois.gov</a:t>
            </a:r>
            <a:r>
              <a:rPr lang="en-US" dirty="0"/>
              <a:t>/wp-content/uploads/Accessible-Public-Engagement-</a:t>
            </a:r>
            <a:r>
              <a:rPr lang="en-US" dirty="0" err="1"/>
              <a:t>Toolkit.pdf</a:t>
            </a:r>
            <a:endParaRPr lang="en-US" dirty="0"/>
          </a:p>
          <a:p>
            <a:endParaRPr lang="en-US" dirty="0"/>
          </a:p>
        </p:txBody>
      </p:sp>
      <p:sp>
        <p:nvSpPr>
          <p:cNvPr id="4" name="Slide Number Placeholder 3"/>
          <p:cNvSpPr>
            <a:spLocks noGrp="1"/>
          </p:cNvSpPr>
          <p:nvPr>
            <p:ph type="sldNum" sz="quarter" idx="5"/>
          </p:nvPr>
        </p:nvSpPr>
        <p:spPr/>
        <p:txBody>
          <a:bodyPr/>
          <a:lstStyle/>
          <a:p>
            <a:fld id="{273CC7D2-2516-FE4C-9901-3117A0096777}" type="slidenum">
              <a:rPr lang="en-US" smtClean="0"/>
              <a:t>2</a:t>
            </a:fld>
            <a:endParaRPr lang="en-US"/>
          </a:p>
        </p:txBody>
      </p:sp>
    </p:spTree>
    <p:extLst>
      <p:ext uri="{BB962C8B-B14F-4D97-AF65-F5344CB8AC3E}">
        <p14:creationId xmlns:p14="http://schemas.microsoft.com/office/powerpoint/2010/main" val="2547363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3CC7D2-2516-FE4C-9901-3117A0096777}" type="slidenum">
              <a:rPr lang="en-US" smtClean="0"/>
              <a:t>5</a:t>
            </a:fld>
            <a:endParaRPr lang="en-US"/>
          </a:p>
        </p:txBody>
      </p:sp>
    </p:spTree>
    <p:extLst>
      <p:ext uri="{BB962C8B-B14F-4D97-AF65-F5344CB8AC3E}">
        <p14:creationId xmlns:p14="http://schemas.microsoft.com/office/powerpoint/2010/main" val="25347861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47A316-995A-5065-77FB-98A5F154B63D}"/>
              </a:ext>
            </a:extLst>
          </p:cNvPr>
          <p:cNvSpPr/>
          <p:nvPr userDrawn="1"/>
        </p:nvSpPr>
        <p:spPr>
          <a:xfrm>
            <a:off x="-4" y="457721"/>
            <a:ext cx="13716004" cy="1828279"/>
          </a:xfrm>
          <a:prstGeom prst="rect">
            <a:avLst/>
          </a:prstGeom>
          <a:solidFill>
            <a:srgbClr val="C7D3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E478E"/>
              </a:solidFill>
            </a:endParaRPr>
          </a:p>
        </p:txBody>
      </p:sp>
      <p:sp>
        <p:nvSpPr>
          <p:cNvPr id="4" name="TextBox 3">
            <a:extLst>
              <a:ext uri="{FF2B5EF4-FFF2-40B4-BE49-F238E27FC236}">
                <a16:creationId xmlns:a16="http://schemas.microsoft.com/office/drawing/2014/main" id="{F0987C85-7B8C-0DED-F929-010393E38D19}"/>
              </a:ext>
            </a:extLst>
          </p:cNvPr>
          <p:cNvSpPr txBox="1"/>
          <p:nvPr userDrawn="1"/>
        </p:nvSpPr>
        <p:spPr>
          <a:xfrm>
            <a:off x="1072417" y="6200523"/>
            <a:ext cx="6708531" cy="1938992"/>
          </a:xfrm>
          <a:prstGeom prst="rect">
            <a:avLst/>
          </a:prstGeom>
          <a:noFill/>
        </p:spPr>
        <p:txBody>
          <a:bodyPr wrap="square" lIns="91440" tIns="45720" rIns="91440" bIns="45720" rtlCol="0" anchor="t">
            <a:spAutoFit/>
          </a:bodyPr>
          <a:lstStyle/>
          <a:p>
            <a:pPr>
              <a:spcBef>
                <a:spcPts val="600"/>
              </a:spcBef>
            </a:pPr>
            <a:r>
              <a:rPr lang="en-US" sz="4000" b="1" dirty="0">
                <a:solidFill>
                  <a:srgbClr val="1E478E"/>
                </a:solidFill>
                <a:latin typeface="Calibri"/>
                <a:ea typeface="Calibri"/>
                <a:cs typeface="Calibri"/>
              </a:rPr>
              <a:t>Caption/post text</a:t>
            </a:r>
            <a:br>
              <a:rPr lang="en-US" sz="4000" b="1" dirty="0">
                <a:latin typeface="Calibri"/>
                <a:ea typeface="Calibri"/>
                <a:cs typeface="Calibri"/>
              </a:rPr>
            </a:br>
            <a:r>
              <a:rPr lang="en-US" sz="2800" b="1" i="1" dirty="0">
                <a:solidFill>
                  <a:srgbClr val="1E478E"/>
                </a:solidFill>
                <a:latin typeface="Calibri"/>
                <a:ea typeface="Calibri"/>
                <a:cs typeface="Calibri"/>
              </a:rPr>
              <a:t>(Edit highlighted text and copy and paste into caption)</a:t>
            </a:r>
            <a:br>
              <a:rPr lang="en-US" sz="4000" b="1" u="sng" dirty="0">
                <a:latin typeface="Calibri" panose="020F0502020204030204" pitchFamily="34" charset="0"/>
                <a:cs typeface="Calibri" panose="020F0502020204030204" pitchFamily="34" charset="0"/>
              </a:rPr>
            </a:br>
            <a:endParaRPr lang="en-US" sz="2400" dirty="0"/>
          </a:p>
        </p:txBody>
      </p:sp>
      <p:sp>
        <p:nvSpPr>
          <p:cNvPr id="5" name="TextBox 4">
            <a:extLst>
              <a:ext uri="{FF2B5EF4-FFF2-40B4-BE49-F238E27FC236}">
                <a16:creationId xmlns:a16="http://schemas.microsoft.com/office/drawing/2014/main" id="{7EA95714-489E-2430-52C0-8B4652F85AC3}"/>
              </a:ext>
            </a:extLst>
          </p:cNvPr>
          <p:cNvSpPr txBox="1"/>
          <p:nvPr userDrawn="1"/>
        </p:nvSpPr>
        <p:spPr>
          <a:xfrm>
            <a:off x="1072417" y="13025522"/>
            <a:ext cx="11658600" cy="1831271"/>
          </a:xfrm>
          <a:prstGeom prst="rect">
            <a:avLst/>
          </a:prstGeom>
          <a:noFill/>
        </p:spPr>
        <p:txBody>
          <a:bodyPr wrap="square" lIns="91440" tIns="45720" rIns="91440" bIns="45720" rtlCol="0" anchor="t">
            <a:spAutoFit/>
          </a:bodyPr>
          <a:lstStyle/>
          <a:p>
            <a:r>
              <a:rPr lang="en-US" sz="4000" b="1" dirty="0">
                <a:solidFill>
                  <a:srgbClr val="1E478E"/>
                </a:solidFill>
                <a:latin typeface="Calibri"/>
                <a:ea typeface="Calibri"/>
                <a:cs typeface="Calibri"/>
              </a:rPr>
              <a:t>Text alternatives</a:t>
            </a:r>
            <a:endParaRPr lang="en-US" sz="2800" b="1" dirty="0">
              <a:solidFill>
                <a:srgbClr val="1E478E"/>
              </a:solidFill>
              <a:latin typeface="Calibri"/>
              <a:ea typeface="Calibri"/>
              <a:cs typeface="Calibri"/>
            </a:endParaRPr>
          </a:p>
          <a:p>
            <a:pPr>
              <a:spcBef>
                <a:spcPts val="600"/>
              </a:spcBef>
            </a:pPr>
            <a:r>
              <a:rPr lang="en-US" sz="2800" b="1" i="1" dirty="0">
                <a:solidFill>
                  <a:srgbClr val="1E478E"/>
                </a:solidFill>
                <a:latin typeface="Calibri"/>
                <a:ea typeface="Calibri"/>
                <a:cs typeface="Calibri"/>
              </a:rPr>
              <a:t>(Edit highlighted text and copy and paste into caption)</a:t>
            </a:r>
            <a:endParaRPr lang="en-US" sz="2800" b="1" u="sng" dirty="0">
              <a:solidFill>
                <a:srgbClr val="1E478E"/>
              </a:solidFill>
              <a:latin typeface="Calibri" panose="020F0502020204030204" pitchFamily="34" charset="0"/>
              <a:ea typeface="Calibri"/>
              <a:cs typeface="Calibri" panose="020F0502020204030204" pitchFamily="34" charset="0"/>
            </a:endParaRPr>
          </a:p>
          <a:p>
            <a:endParaRPr lang="en-US" sz="40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F8154AC5-4C19-505C-B9BE-3D402AA4F8C7}"/>
              </a:ext>
            </a:extLst>
          </p:cNvPr>
          <p:cNvSpPr txBox="1"/>
          <p:nvPr userDrawn="1"/>
        </p:nvSpPr>
        <p:spPr>
          <a:xfrm>
            <a:off x="1072417" y="13902685"/>
            <a:ext cx="11658600" cy="830997"/>
          </a:xfrm>
          <a:prstGeom prst="rect">
            <a:avLst/>
          </a:prstGeom>
          <a:noFill/>
        </p:spPr>
        <p:txBody>
          <a:bodyPr wrap="square" lIns="91440" tIns="45720" rIns="91440" bIns="45720" anchor="t">
            <a:spAutoFit/>
          </a:bodyPr>
          <a:lstStyle/>
          <a:p>
            <a:endParaRPr lang="en-US" sz="2400" dirty="0"/>
          </a:p>
          <a:p>
            <a:r>
              <a:rPr lang="en-US" sz="2400" dirty="0"/>
              <a:t>Alt. Text &amp; Image Description:</a:t>
            </a:r>
            <a:endParaRPr lang="en-US" sz="1600" dirty="0"/>
          </a:p>
        </p:txBody>
      </p:sp>
      <p:sp>
        <p:nvSpPr>
          <p:cNvPr id="7" name="TextBox 6">
            <a:extLst>
              <a:ext uri="{FF2B5EF4-FFF2-40B4-BE49-F238E27FC236}">
                <a16:creationId xmlns:a16="http://schemas.microsoft.com/office/drawing/2014/main" id="{F28D7D6A-CB36-1941-CC9F-84C43AC216E3}"/>
              </a:ext>
            </a:extLst>
          </p:cNvPr>
          <p:cNvSpPr txBox="1"/>
          <p:nvPr userDrawn="1"/>
        </p:nvSpPr>
        <p:spPr>
          <a:xfrm>
            <a:off x="8220287" y="12794690"/>
            <a:ext cx="3604260" cy="461665"/>
          </a:xfrm>
          <a:prstGeom prst="rect">
            <a:avLst/>
          </a:prstGeom>
          <a:noFill/>
        </p:spPr>
        <p:txBody>
          <a:bodyPr wrap="square" rtlCol="0">
            <a:spAutoFit/>
          </a:bodyPr>
          <a:lstStyle/>
          <a:p>
            <a:r>
              <a:rPr lang="en-US" sz="2400" i="1">
                <a:solidFill>
                  <a:srgbClr val="424242"/>
                </a:solidFill>
              </a:rPr>
              <a:t>Post sample</a:t>
            </a:r>
          </a:p>
        </p:txBody>
      </p:sp>
      <p:pic>
        <p:nvPicPr>
          <p:cNvPr id="8" name="Picture 7" descr="A screenshot of a phone&#10;&#10;AI-generated content may be incorrect.">
            <a:extLst>
              <a:ext uri="{FF2B5EF4-FFF2-40B4-BE49-F238E27FC236}">
                <a16:creationId xmlns:a16="http://schemas.microsoft.com/office/drawing/2014/main" id="{4EA89160-1C31-5D62-58D9-8811A8E75FAB}"/>
              </a:ext>
            </a:extLst>
          </p:cNvPr>
          <p:cNvPicPr>
            <a:picLocks noChangeAspect="1"/>
          </p:cNvPicPr>
          <p:nvPr userDrawn="1"/>
        </p:nvPicPr>
        <p:blipFill>
          <a:blip r:embed="rId2"/>
          <a:stretch>
            <a:fillRect/>
          </a:stretch>
        </p:blipFill>
        <p:spPr>
          <a:xfrm>
            <a:off x="8220287" y="6781252"/>
            <a:ext cx="4743676" cy="5935060"/>
          </a:xfrm>
          <a:prstGeom prst="rect">
            <a:avLst/>
          </a:prstGeom>
          <a:ln>
            <a:solidFill>
              <a:schemeClr val="tx1"/>
            </a:solidFill>
          </a:ln>
        </p:spPr>
      </p:pic>
      <p:sp>
        <p:nvSpPr>
          <p:cNvPr id="9" name="TextBox 8">
            <a:extLst>
              <a:ext uri="{FF2B5EF4-FFF2-40B4-BE49-F238E27FC236}">
                <a16:creationId xmlns:a16="http://schemas.microsoft.com/office/drawing/2014/main" id="{30731624-4FB6-750A-15D9-B2300A9E5F40}"/>
              </a:ext>
            </a:extLst>
          </p:cNvPr>
          <p:cNvSpPr txBox="1"/>
          <p:nvPr userDrawn="1"/>
        </p:nvSpPr>
        <p:spPr>
          <a:xfrm>
            <a:off x="1072417" y="2628570"/>
            <a:ext cx="10462260" cy="3293209"/>
          </a:xfrm>
          <a:prstGeom prst="rect">
            <a:avLst/>
          </a:prstGeom>
          <a:noFill/>
        </p:spPr>
        <p:txBody>
          <a:bodyPr wrap="square">
            <a:spAutoFit/>
          </a:bodyPr>
          <a:lstStyle/>
          <a:p>
            <a:r>
              <a:rPr lang="en-US" sz="4000" b="1" dirty="0">
                <a:solidFill>
                  <a:srgbClr val="1E478E"/>
                </a:solidFill>
                <a:latin typeface="Calibri"/>
                <a:ea typeface="Calibri"/>
                <a:cs typeface="Calibri"/>
              </a:rPr>
              <a:t>When to use</a:t>
            </a:r>
            <a:endParaRPr lang="en-US" sz="4000" b="1" dirty="0">
              <a:solidFill>
                <a:srgbClr val="1E478E"/>
              </a:solidFill>
              <a:latin typeface="Calibri" panose="020F0502020204030204" pitchFamily="34" charset="0"/>
              <a:cs typeface="Calibri" panose="020F0502020204030204" pitchFamily="34" charset="0"/>
            </a:endParaRPr>
          </a:p>
          <a:p>
            <a:pPr marL="1028700" lvl="1" indent="-571500">
              <a:buFont typeface="Arial" panose="020B0604020202020204" pitchFamily="34" charset="0"/>
              <a:buChar char="•"/>
            </a:pPr>
            <a:endParaRPr lang="en-US" sz="2800" dirty="0"/>
          </a:p>
          <a:p>
            <a:pPr marL="1028700" lvl="1" indent="-571500">
              <a:buFont typeface="Arial" panose="020B0604020202020204" pitchFamily="34" charset="0"/>
              <a:buChar char="•"/>
            </a:pPr>
            <a:r>
              <a:rPr lang="en-US" sz="2800" dirty="0"/>
              <a:t>To announce the start of the planning process and spread awareness about the importance of accessibility in the PROW.</a:t>
            </a:r>
          </a:p>
          <a:p>
            <a:pPr marL="1028700" lvl="1" indent="-571500">
              <a:buFont typeface="Arial" panose="020B0604020202020204" pitchFamily="34" charset="0"/>
              <a:buChar char="•"/>
            </a:pPr>
            <a:r>
              <a:rPr lang="en-US" sz="2800" dirty="0"/>
              <a:t>This graphic could also be placed into a newsletter, with proper captioning and alternative text. </a:t>
            </a:r>
          </a:p>
        </p:txBody>
      </p:sp>
      <p:sp>
        <p:nvSpPr>
          <p:cNvPr id="10" name="TextBox 9">
            <a:extLst>
              <a:ext uri="{FF2B5EF4-FFF2-40B4-BE49-F238E27FC236}">
                <a16:creationId xmlns:a16="http://schemas.microsoft.com/office/drawing/2014/main" id="{9B104730-77D0-ACBD-F229-C3F46DE1C5D7}"/>
              </a:ext>
            </a:extLst>
          </p:cNvPr>
          <p:cNvSpPr txBox="1"/>
          <p:nvPr userDrawn="1"/>
        </p:nvSpPr>
        <p:spPr>
          <a:xfrm>
            <a:off x="831273" y="574230"/>
            <a:ext cx="12132690" cy="1615827"/>
          </a:xfrm>
          <a:prstGeom prst="rect">
            <a:avLst/>
          </a:prstGeom>
          <a:noFill/>
        </p:spPr>
        <p:txBody>
          <a:bodyPr wrap="square" rtlCol="0">
            <a:spAutoFit/>
          </a:bodyPr>
          <a:lstStyle/>
          <a:p>
            <a:r>
              <a:rPr lang="en-US" sz="4000" b="1" i="1" dirty="0">
                <a:solidFill>
                  <a:srgbClr val="1E478E"/>
                </a:solidFill>
                <a:latin typeface="Calibri"/>
                <a:ea typeface="Calibri"/>
                <a:cs typeface="Calibri"/>
              </a:rPr>
              <a:t>Accompanying information</a:t>
            </a:r>
            <a:br>
              <a:rPr lang="en-US" sz="1800" b="1" dirty="0">
                <a:solidFill>
                  <a:srgbClr val="1E478E"/>
                </a:solidFill>
                <a:latin typeface="Calibri"/>
                <a:ea typeface="Calibri"/>
                <a:cs typeface="Calibri"/>
              </a:rPr>
            </a:br>
            <a:r>
              <a:rPr lang="en-US" sz="5900" b="1" dirty="0">
                <a:solidFill>
                  <a:srgbClr val="1E478E"/>
                </a:solidFill>
                <a:latin typeface="Calibri"/>
                <a:ea typeface="Calibri"/>
                <a:cs typeface="Calibri"/>
              </a:rPr>
              <a:t>General Information Post</a:t>
            </a:r>
            <a:endParaRPr lang="en-US" sz="5900" dirty="0"/>
          </a:p>
        </p:txBody>
      </p:sp>
    </p:spTree>
    <p:extLst>
      <p:ext uri="{BB962C8B-B14F-4D97-AF65-F5344CB8AC3E}">
        <p14:creationId xmlns:p14="http://schemas.microsoft.com/office/powerpoint/2010/main" val="3738411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0" name="Picture 9" descr="A poster of a road&#10;&#10;AI-generated content may be incorrect.">
            <a:extLst>
              <a:ext uri="{FF2B5EF4-FFF2-40B4-BE49-F238E27FC236}">
                <a16:creationId xmlns:a16="http://schemas.microsoft.com/office/drawing/2014/main" id="{3F13A7E4-6617-2011-C59A-26BD10F1D924}"/>
              </a:ext>
            </a:extLst>
          </p:cNvPr>
          <p:cNvPicPr>
            <a:picLocks noChangeAspect="1"/>
          </p:cNvPicPr>
          <p:nvPr userDrawn="1"/>
        </p:nvPicPr>
        <p:blipFill>
          <a:blip r:embed="rId2"/>
          <a:stretch>
            <a:fillRect/>
          </a:stretch>
        </p:blipFill>
        <p:spPr>
          <a:xfrm>
            <a:off x="0" y="0"/>
            <a:ext cx="13716000" cy="17145000"/>
          </a:xfrm>
          <a:prstGeom prst="rect">
            <a:avLst/>
          </a:prstGeom>
        </p:spPr>
      </p:pic>
    </p:spTree>
    <p:extLst>
      <p:ext uri="{BB962C8B-B14F-4D97-AF65-F5344CB8AC3E}">
        <p14:creationId xmlns:p14="http://schemas.microsoft.com/office/powerpoint/2010/main" val="2836157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994A69-C850-3C5A-74F6-0AB0C4C434D7}"/>
              </a:ext>
            </a:extLst>
          </p:cNvPr>
          <p:cNvSpPr txBox="1"/>
          <p:nvPr userDrawn="1"/>
        </p:nvSpPr>
        <p:spPr>
          <a:xfrm>
            <a:off x="1028700" y="2726453"/>
            <a:ext cx="9395460" cy="2646878"/>
          </a:xfrm>
          <a:prstGeom prst="rect">
            <a:avLst/>
          </a:prstGeom>
          <a:noFill/>
        </p:spPr>
        <p:txBody>
          <a:bodyPr wrap="square" lIns="91440" tIns="45720" rIns="91440" bIns="45720" rtlCol="0" anchor="t">
            <a:spAutoFit/>
          </a:bodyPr>
          <a:lstStyle/>
          <a:p>
            <a:pPr>
              <a:spcAft>
                <a:spcPts val="1200"/>
              </a:spcAft>
            </a:pPr>
            <a:r>
              <a:rPr lang="en-US" sz="4000" b="1" dirty="0">
                <a:solidFill>
                  <a:srgbClr val="1E478E"/>
                </a:solidFill>
                <a:latin typeface="Calibri"/>
                <a:ea typeface="Calibri"/>
                <a:cs typeface="Calibri"/>
              </a:rPr>
              <a:t>When to use</a:t>
            </a:r>
            <a:endParaRPr lang="en-US" sz="2800" dirty="0">
              <a:solidFill>
                <a:srgbClr val="020000"/>
              </a:solidFill>
              <a:latin typeface="Aptos"/>
              <a:cs typeface="Calibri"/>
            </a:endParaRPr>
          </a:p>
          <a:p>
            <a:r>
              <a:rPr lang="en-US" sz="2800" dirty="0">
                <a:solidFill>
                  <a:srgbClr val="020000"/>
                </a:solidFill>
                <a:latin typeface="Aptos"/>
                <a:cs typeface="Calibri"/>
              </a:rPr>
              <a:t>To</a:t>
            </a:r>
            <a:r>
              <a:rPr lang="en-US" sz="2800" dirty="0"/>
              <a:t> promote a specific event with a time and location.</a:t>
            </a:r>
            <a:endParaRPr lang="en-US" sz="4000" b="1" u="sng" dirty="0">
              <a:solidFill>
                <a:srgbClr val="1E478E"/>
              </a:solidFill>
              <a:latin typeface="Calibri" panose="020F0502020204030204" pitchFamily="34" charset="0"/>
              <a:cs typeface="Calibri" panose="020F0502020204030204" pitchFamily="34" charset="0"/>
            </a:endParaRPr>
          </a:p>
          <a:p>
            <a:pPr>
              <a:spcBef>
                <a:spcPts val="1800"/>
              </a:spcBef>
            </a:pPr>
            <a:r>
              <a:rPr lang="en-US" sz="4000" b="1" dirty="0">
                <a:solidFill>
                  <a:srgbClr val="1E478E"/>
                </a:solidFill>
                <a:latin typeface="Calibri"/>
                <a:ea typeface="Calibri"/>
                <a:cs typeface="Calibri"/>
              </a:rPr>
              <a:t>Caption/post text</a:t>
            </a:r>
          </a:p>
          <a:p>
            <a:pPr>
              <a:spcBef>
                <a:spcPts val="600"/>
              </a:spcBef>
            </a:pPr>
            <a:r>
              <a:rPr lang="en-US" sz="2800" b="1" i="1" dirty="0">
                <a:solidFill>
                  <a:srgbClr val="1E478E"/>
                </a:solidFill>
                <a:latin typeface="Calibri"/>
                <a:ea typeface="Calibri"/>
                <a:cs typeface="Calibri"/>
              </a:rPr>
              <a:t>(Edit highlighted text and copy and paste into caption)</a:t>
            </a:r>
            <a:endParaRPr lang="en-US" sz="2800" b="1" dirty="0">
              <a:solidFill>
                <a:srgbClr val="1E478E"/>
              </a:solidFill>
              <a:latin typeface="Calibri"/>
              <a:ea typeface="Calibri"/>
              <a:cs typeface="Calibri"/>
            </a:endParaRPr>
          </a:p>
        </p:txBody>
      </p:sp>
      <p:sp>
        <p:nvSpPr>
          <p:cNvPr id="8" name="Rectangle 7">
            <a:extLst>
              <a:ext uri="{FF2B5EF4-FFF2-40B4-BE49-F238E27FC236}">
                <a16:creationId xmlns:a16="http://schemas.microsoft.com/office/drawing/2014/main" id="{5A808408-0C7A-E080-B534-BE637F49BA36}"/>
              </a:ext>
            </a:extLst>
          </p:cNvPr>
          <p:cNvSpPr/>
          <p:nvPr userDrawn="1"/>
        </p:nvSpPr>
        <p:spPr>
          <a:xfrm>
            <a:off x="-4" y="457721"/>
            <a:ext cx="13716004" cy="1828279"/>
          </a:xfrm>
          <a:prstGeom prst="rect">
            <a:avLst/>
          </a:prstGeom>
          <a:solidFill>
            <a:srgbClr val="C7D3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E478E"/>
              </a:solidFill>
            </a:endParaRPr>
          </a:p>
        </p:txBody>
      </p:sp>
      <p:sp>
        <p:nvSpPr>
          <p:cNvPr id="9" name="Title 1">
            <a:extLst>
              <a:ext uri="{FF2B5EF4-FFF2-40B4-BE49-F238E27FC236}">
                <a16:creationId xmlns:a16="http://schemas.microsoft.com/office/drawing/2014/main" id="{2BFC385F-EA62-59C4-1CE8-BC1847CBD959}"/>
              </a:ext>
            </a:extLst>
          </p:cNvPr>
          <p:cNvSpPr txBox="1">
            <a:spLocks/>
          </p:cNvSpPr>
          <p:nvPr userDrawn="1"/>
        </p:nvSpPr>
        <p:spPr>
          <a:xfrm>
            <a:off x="1028700" y="701561"/>
            <a:ext cx="11658600" cy="1473018"/>
          </a:xfrm>
          <a:prstGeom prst="rect">
            <a:avLst/>
          </a:prstGeom>
        </p:spPr>
        <p:txBody>
          <a:bodyPr vert="horz" lIns="91440" tIns="45720" rIns="91440" bIns="45720" rtlCol="0" anchor="ctr">
            <a:normAutofit fontScale="975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en-US" sz="4100" b="1" i="1" dirty="0">
                <a:solidFill>
                  <a:srgbClr val="1E478E"/>
                </a:solidFill>
                <a:latin typeface="Calibri"/>
                <a:ea typeface="Calibri"/>
                <a:cs typeface="Calibri"/>
              </a:rPr>
              <a:t>Accompanying information</a:t>
            </a:r>
            <a:br>
              <a:rPr lang="en-US" sz="4400" b="1" dirty="0">
                <a:solidFill>
                  <a:srgbClr val="1E478E"/>
                </a:solidFill>
                <a:latin typeface="Calibri"/>
                <a:ea typeface="Calibri"/>
                <a:cs typeface="Calibri"/>
              </a:rPr>
            </a:br>
            <a:r>
              <a:rPr lang="en-US" sz="6100" b="1" dirty="0">
                <a:solidFill>
                  <a:srgbClr val="1E478E"/>
                </a:solidFill>
                <a:latin typeface="Calibri"/>
                <a:ea typeface="Calibri"/>
                <a:cs typeface="Calibri"/>
              </a:rPr>
              <a:t>Event Notice</a:t>
            </a:r>
            <a:endParaRPr lang="en-US" sz="6100" dirty="0"/>
          </a:p>
        </p:txBody>
      </p:sp>
      <p:pic>
        <p:nvPicPr>
          <p:cNvPr id="10" name="Picture 9" descr="A poster for a crosswalk&#10;&#10;AI-generated content may be incorrect.">
            <a:extLst>
              <a:ext uri="{FF2B5EF4-FFF2-40B4-BE49-F238E27FC236}">
                <a16:creationId xmlns:a16="http://schemas.microsoft.com/office/drawing/2014/main" id="{CDDC9463-FECA-D6DF-7B09-33E8BFABC883}"/>
              </a:ext>
            </a:extLst>
          </p:cNvPr>
          <p:cNvPicPr>
            <a:picLocks noChangeAspect="1"/>
          </p:cNvPicPr>
          <p:nvPr userDrawn="1"/>
        </p:nvPicPr>
        <p:blipFill>
          <a:blip r:embed="rId2"/>
          <a:stretch>
            <a:fillRect/>
          </a:stretch>
        </p:blipFill>
        <p:spPr>
          <a:xfrm>
            <a:off x="7937924" y="5807525"/>
            <a:ext cx="5168900" cy="6451600"/>
          </a:xfrm>
          <a:prstGeom prst="rect">
            <a:avLst/>
          </a:prstGeom>
          <a:ln>
            <a:solidFill>
              <a:schemeClr val="tx1"/>
            </a:solidFill>
          </a:ln>
        </p:spPr>
      </p:pic>
      <p:sp>
        <p:nvSpPr>
          <p:cNvPr id="11" name="TextBox 10">
            <a:extLst>
              <a:ext uri="{FF2B5EF4-FFF2-40B4-BE49-F238E27FC236}">
                <a16:creationId xmlns:a16="http://schemas.microsoft.com/office/drawing/2014/main" id="{89BBE28E-F597-54E6-C08E-780EBD092C45}"/>
              </a:ext>
            </a:extLst>
          </p:cNvPr>
          <p:cNvSpPr txBox="1"/>
          <p:nvPr userDrawn="1"/>
        </p:nvSpPr>
        <p:spPr>
          <a:xfrm>
            <a:off x="7937924" y="12397285"/>
            <a:ext cx="3604260" cy="461665"/>
          </a:xfrm>
          <a:prstGeom prst="rect">
            <a:avLst/>
          </a:prstGeom>
          <a:noFill/>
        </p:spPr>
        <p:txBody>
          <a:bodyPr wrap="square" rtlCol="0">
            <a:spAutoFit/>
          </a:bodyPr>
          <a:lstStyle/>
          <a:p>
            <a:r>
              <a:rPr lang="en-US" sz="2400" i="1" dirty="0">
                <a:solidFill>
                  <a:srgbClr val="424242"/>
                </a:solidFill>
              </a:rPr>
              <a:t>Post sample</a:t>
            </a:r>
          </a:p>
        </p:txBody>
      </p:sp>
      <p:sp>
        <p:nvSpPr>
          <p:cNvPr id="13" name="TextBox 12">
            <a:extLst>
              <a:ext uri="{FF2B5EF4-FFF2-40B4-BE49-F238E27FC236}">
                <a16:creationId xmlns:a16="http://schemas.microsoft.com/office/drawing/2014/main" id="{F26CF122-DCE6-177E-5BA9-CA36EADE1652}"/>
              </a:ext>
            </a:extLst>
          </p:cNvPr>
          <p:cNvSpPr txBox="1"/>
          <p:nvPr userDrawn="1"/>
        </p:nvSpPr>
        <p:spPr>
          <a:xfrm>
            <a:off x="1028700" y="12653778"/>
            <a:ext cx="11658600" cy="1831271"/>
          </a:xfrm>
          <a:prstGeom prst="rect">
            <a:avLst/>
          </a:prstGeom>
          <a:noFill/>
        </p:spPr>
        <p:txBody>
          <a:bodyPr wrap="square" lIns="91440" tIns="45720" rIns="91440" bIns="45720" rtlCol="0" anchor="t">
            <a:spAutoFit/>
          </a:bodyPr>
          <a:lstStyle/>
          <a:p>
            <a:r>
              <a:rPr lang="en-US" sz="4000" b="1" dirty="0">
                <a:solidFill>
                  <a:srgbClr val="1E478E"/>
                </a:solidFill>
                <a:latin typeface="Calibri"/>
                <a:ea typeface="Calibri"/>
                <a:cs typeface="Calibri"/>
              </a:rPr>
              <a:t>Text alternatives</a:t>
            </a:r>
            <a:endParaRPr lang="en-US" sz="2800" b="1" dirty="0">
              <a:solidFill>
                <a:srgbClr val="1E478E"/>
              </a:solidFill>
              <a:latin typeface="Calibri"/>
              <a:ea typeface="Calibri"/>
              <a:cs typeface="Calibri"/>
            </a:endParaRPr>
          </a:p>
          <a:p>
            <a:pPr>
              <a:spcBef>
                <a:spcPts val="600"/>
              </a:spcBef>
            </a:pPr>
            <a:r>
              <a:rPr lang="en-US" sz="2800" b="1" i="1" dirty="0">
                <a:solidFill>
                  <a:srgbClr val="1E478E"/>
                </a:solidFill>
                <a:latin typeface="Calibri"/>
                <a:ea typeface="Calibri"/>
                <a:cs typeface="Calibri"/>
              </a:rPr>
              <a:t>(Edit highlighted text and copy and paste into caption)</a:t>
            </a:r>
            <a:endParaRPr lang="en-US" sz="2800" b="1" u="sng" dirty="0">
              <a:solidFill>
                <a:srgbClr val="1E478E"/>
              </a:solidFill>
              <a:latin typeface="Calibri" panose="020F0502020204030204" pitchFamily="34" charset="0"/>
              <a:ea typeface="Calibri"/>
              <a:cs typeface="Calibri" panose="020F0502020204030204" pitchFamily="34" charset="0"/>
            </a:endParaRPr>
          </a:p>
          <a:p>
            <a:endParaRPr lang="en-US" sz="4000"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EF72A320-92D2-D37F-D77D-702D322C4457}"/>
              </a:ext>
            </a:extLst>
          </p:cNvPr>
          <p:cNvSpPr txBox="1"/>
          <p:nvPr userDrawn="1"/>
        </p:nvSpPr>
        <p:spPr>
          <a:xfrm>
            <a:off x="1028700" y="13530941"/>
            <a:ext cx="11658600" cy="830997"/>
          </a:xfrm>
          <a:prstGeom prst="rect">
            <a:avLst/>
          </a:prstGeom>
          <a:noFill/>
        </p:spPr>
        <p:txBody>
          <a:bodyPr wrap="square" lIns="91440" tIns="45720" rIns="91440" bIns="45720" anchor="t">
            <a:spAutoFit/>
          </a:bodyPr>
          <a:lstStyle/>
          <a:p>
            <a:endParaRPr lang="en-US" sz="2400" dirty="0"/>
          </a:p>
          <a:p>
            <a:r>
              <a:rPr lang="en-US" sz="2400" dirty="0"/>
              <a:t>Alt. Text &amp; Image Description:</a:t>
            </a:r>
            <a:endParaRPr lang="en-US" sz="1600" dirty="0"/>
          </a:p>
        </p:txBody>
      </p:sp>
    </p:spTree>
    <p:extLst>
      <p:ext uri="{BB962C8B-B14F-4D97-AF65-F5344CB8AC3E}">
        <p14:creationId xmlns:p14="http://schemas.microsoft.com/office/powerpoint/2010/main" val="2787200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9084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F94C2D9-8D0B-D9E3-38FC-C4B565B0B6F3}"/>
              </a:ext>
            </a:extLst>
          </p:cNvPr>
          <p:cNvSpPr/>
          <p:nvPr userDrawn="1"/>
        </p:nvSpPr>
        <p:spPr>
          <a:xfrm>
            <a:off x="-287383" y="-313509"/>
            <a:ext cx="14578149" cy="17974492"/>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019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51CF84-D223-8E54-2899-DAAE611F25EB}"/>
              </a:ext>
            </a:extLst>
          </p:cNvPr>
          <p:cNvSpPr/>
          <p:nvPr userDrawn="1"/>
        </p:nvSpPr>
        <p:spPr>
          <a:xfrm>
            <a:off x="-444137" y="-182880"/>
            <a:ext cx="14499771" cy="17739360"/>
          </a:xfrm>
          <a:prstGeom prst="rect">
            <a:avLst/>
          </a:prstGeom>
          <a:solidFill>
            <a:srgbClr val="1E478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6725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51CF84-D223-8E54-2899-DAAE611F25EB}"/>
              </a:ext>
            </a:extLst>
          </p:cNvPr>
          <p:cNvSpPr/>
          <p:nvPr userDrawn="1"/>
        </p:nvSpPr>
        <p:spPr>
          <a:xfrm>
            <a:off x="-444137" y="-182880"/>
            <a:ext cx="14499771" cy="17739360"/>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8674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descr="A screenshot of a blue screen&#10;&#10;AI-generated content may be incorrect.">
            <a:extLst>
              <a:ext uri="{FF2B5EF4-FFF2-40B4-BE49-F238E27FC236}">
                <a16:creationId xmlns:a16="http://schemas.microsoft.com/office/drawing/2014/main" id="{836981FC-72A8-28A9-E88C-5873FDD4D13C}"/>
              </a:ext>
            </a:extLst>
          </p:cNvPr>
          <p:cNvPicPr>
            <a:picLocks noChangeAspect="1"/>
          </p:cNvPicPr>
          <p:nvPr userDrawn="1"/>
        </p:nvPicPr>
        <p:blipFill>
          <a:blip r:embed="rId2"/>
          <a:stretch>
            <a:fillRect/>
          </a:stretch>
        </p:blipFill>
        <p:spPr>
          <a:xfrm>
            <a:off x="0" y="0"/>
            <a:ext cx="13716000" cy="17145000"/>
          </a:xfrm>
          <a:prstGeom prst="rect">
            <a:avLst/>
          </a:prstGeom>
        </p:spPr>
      </p:pic>
    </p:spTree>
    <p:extLst>
      <p:ext uri="{BB962C8B-B14F-4D97-AF65-F5344CB8AC3E}">
        <p14:creationId xmlns:p14="http://schemas.microsoft.com/office/powerpoint/2010/main" val="3818747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7" name="Picture 6" descr="A blue and green rectangles with white text&#10;&#10;AI-generated content may be incorrect.">
            <a:extLst>
              <a:ext uri="{FF2B5EF4-FFF2-40B4-BE49-F238E27FC236}">
                <a16:creationId xmlns:a16="http://schemas.microsoft.com/office/drawing/2014/main" id="{A695E8F6-0474-0C55-93DC-374F076631FB}"/>
              </a:ext>
            </a:extLst>
          </p:cNvPr>
          <p:cNvPicPr>
            <a:picLocks noChangeAspect="1"/>
          </p:cNvPicPr>
          <p:nvPr userDrawn="1"/>
        </p:nvPicPr>
        <p:blipFill>
          <a:blip r:embed="rId2"/>
          <a:stretch>
            <a:fillRect/>
          </a:stretch>
        </p:blipFill>
        <p:spPr>
          <a:xfrm>
            <a:off x="0" y="0"/>
            <a:ext cx="13716000" cy="17145000"/>
          </a:xfrm>
          <a:prstGeom prst="rect">
            <a:avLst/>
          </a:prstGeom>
        </p:spPr>
      </p:pic>
    </p:spTree>
    <p:extLst>
      <p:ext uri="{BB962C8B-B14F-4D97-AF65-F5344CB8AC3E}">
        <p14:creationId xmlns:p14="http://schemas.microsoft.com/office/powerpoint/2010/main" val="3127062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descr="A blue and white screen with text&#10;&#10;AI-generated content may be incorrect.">
            <a:extLst>
              <a:ext uri="{FF2B5EF4-FFF2-40B4-BE49-F238E27FC236}">
                <a16:creationId xmlns:a16="http://schemas.microsoft.com/office/drawing/2014/main" id="{3199843B-94AD-28CD-2DA3-CECCE307023B}"/>
              </a:ext>
            </a:extLst>
          </p:cNvPr>
          <p:cNvPicPr>
            <a:picLocks noChangeAspect="1"/>
          </p:cNvPicPr>
          <p:nvPr userDrawn="1"/>
        </p:nvPicPr>
        <p:blipFill>
          <a:blip r:embed="rId2"/>
          <a:stretch>
            <a:fillRect/>
          </a:stretch>
        </p:blipFill>
        <p:spPr>
          <a:xfrm>
            <a:off x="0" y="0"/>
            <a:ext cx="13716000" cy="17145000"/>
          </a:xfrm>
          <a:prstGeom prst="rect">
            <a:avLst/>
          </a:prstGeom>
        </p:spPr>
      </p:pic>
    </p:spTree>
    <p:extLst>
      <p:ext uri="{BB962C8B-B14F-4D97-AF65-F5344CB8AC3E}">
        <p14:creationId xmlns:p14="http://schemas.microsoft.com/office/powerpoint/2010/main" val="659415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42975" y="912816"/>
            <a:ext cx="11830050" cy="331390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42975" y="4564062"/>
            <a:ext cx="11830050" cy="108783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42975" y="15890879"/>
            <a:ext cx="3086100" cy="912813"/>
          </a:xfrm>
          <a:prstGeom prst="rect">
            <a:avLst/>
          </a:prstGeom>
        </p:spPr>
        <p:txBody>
          <a:bodyPr vert="horz" lIns="91440" tIns="45720" rIns="91440" bIns="45720" rtlCol="0" anchor="ctr"/>
          <a:lstStyle>
            <a:lvl1pPr algn="l">
              <a:defRPr sz="1800">
                <a:solidFill>
                  <a:schemeClr val="tx1">
                    <a:tint val="82000"/>
                  </a:schemeClr>
                </a:solidFill>
              </a:defRPr>
            </a:lvl1pPr>
          </a:lstStyle>
          <a:p>
            <a:fld id="{E997069C-EC67-EC4C-B0AC-497F048E996C}" type="datetimeFigureOut">
              <a:rPr lang="en-US" smtClean="0"/>
              <a:t>3/5/2026</a:t>
            </a:fld>
            <a:endParaRPr lang="en-US"/>
          </a:p>
        </p:txBody>
      </p:sp>
      <p:sp>
        <p:nvSpPr>
          <p:cNvPr id="5" name="Footer Placeholder 4"/>
          <p:cNvSpPr>
            <a:spLocks noGrp="1"/>
          </p:cNvSpPr>
          <p:nvPr>
            <p:ph type="ftr" sz="quarter" idx="3"/>
          </p:nvPr>
        </p:nvSpPr>
        <p:spPr>
          <a:xfrm>
            <a:off x="4543425" y="15890879"/>
            <a:ext cx="4629150" cy="912813"/>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9686925" y="15890879"/>
            <a:ext cx="3086100" cy="912813"/>
          </a:xfrm>
          <a:prstGeom prst="rect">
            <a:avLst/>
          </a:prstGeom>
        </p:spPr>
        <p:txBody>
          <a:bodyPr vert="horz" lIns="91440" tIns="45720" rIns="91440" bIns="45720" rtlCol="0" anchor="ctr"/>
          <a:lstStyle>
            <a:lvl1pPr algn="r">
              <a:defRPr sz="1800">
                <a:solidFill>
                  <a:schemeClr val="tx1">
                    <a:tint val="82000"/>
                  </a:schemeClr>
                </a:solidFill>
              </a:defRPr>
            </a:lvl1pPr>
          </a:lstStyle>
          <a:p>
            <a:fld id="{430CE7D5-3D8F-5E47-BE00-1C10094F6234}" type="slidenum">
              <a:rPr lang="en-US" smtClean="0"/>
              <a:t>‹#›</a:t>
            </a:fld>
            <a:endParaRPr lang="en-US"/>
          </a:p>
        </p:txBody>
      </p:sp>
    </p:spTree>
    <p:extLst>
      <p:ext uri="{BB962C8B-B14F-4D97-AF65-F5344CB8AC3E}">
        <p14:creationId xmlns:p14="http://schemas.microsoft.com/office/powerpoint/2010/main" val="1196030242"/>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675" r:id="rId3"/>
    <p:sldLayoutId id="2147483667" r:id="rId4"/>
    <p:sldLayoutId id="2147483668" r:id="rId5"/>
    <p:sldLayoutId id="2147483669" r:id="rId6"/>
    <p:sldLayoutId id="2147483670" r:id="rId7"/>
    <p:sldLayoutId id="2147483671" r:id="rId8"/>
    <p:sldLayoutId id="2147483672" r:id="rId9"/>
    <p:sldLayoutId id="2147483673" r:id="rId10"/>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23C17B-56F0-7F7D-7804-19C5651796B6}"/>
              </a:ext>
            </a:extLst>
          </p:cNvPr>
          <p:cNvSpPr/>
          <p:nvPr/>
        </p:nvSpPr>
        <p:spPr>
          <a:xfrm>
            <a:off x="-4" y="477691"/>
            <a:ext cx="14051284" cy="2539830"/>
          </a:xfrm>
          <a:prstGeom prst="rect">
            <a:avLst/>
          </a:prstGeom>
          <a:solidFill>
            <a:srgbClr val="1E478E"/>
          </a:solidFill>
          <a:ln>
            <a:solidFill>
              <a:srgbClr val="1E478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E478E"/>
              </a:solidFill>
            </a:endParaRPr>
          </a:p>
        </p:txBody>
      </p:sp>
      <p:sp>
        <p:nvSpPr>
          <p:cNvPr id="2" name="Title 1">
            <a:extLst>
              <a:ext uri="{FF2B5EF4-FFF2-40B4-BE49-F238E27FC236}">
                <a16:creationId xmlns:a16="http://schemas.microsoft.com/office/drawing/2014/main" id="{4F822B10-0E68-EAD7-9C2F-AB2437525258}"/>
              </a:ext>
            </a:extLst>
          </p:cNvPr>
          <p:cNvSpPr>
            <a:spLocks noGrp="1"/>
          </p:cNvSpPr>
          <p:nvPr>
            <p:ph type="ctrTitle" idx="4294967295"/>
          </p:nvPr>
        </p:nvSpPr>
        <p:spPr>
          <a:xfrm>
            <a:off x="1063487" y="1229337"/>
            <a:ext cx="11658600" cy="1487488"/>
          </a:xfrm>
        </p:spPr>
        <p:txBody>
          <a:bodyPr>
            <a:normAutofit/>
          </a:bodyPr>
          <a:lstStyle/>
          <a:p>
            <a:pPr algn="l"/>
            <a:r>
              <a:rPr lang="en-US" sz="9000" b="1" dirty="0">
                <a:solidFill>
                  <a:schemeClr val="bg1"/>
                </a:solidFill>
                <a:latin typeface="Calibri"/>
                <a:ea typeface="Calibri"/>
                <a:cs typeface="Calibri"/>
              </a:rPr>
              <a:t>Social media templates</a:t>
            </a:r>
          </a:p>
        </p:txBody>
      </p:sp>
      <p:sp>
        <p:nvSpPr>
          <p:cNvPr id="5" name="Title 1">
            <a:extLst>
              <a:ext uri="{FF2B5EF4-FFF2-40B4-BE49-F238E27FC236}">
                <a16:creationId xmlns:a16="http://schemas.microsoft.com/office/drawing/2014/main" id="{5E45F871-215D-D4C4-9D59-C2C37D54F682}"/>
              </a:ext>
            </a:extLst>
          </p:cNvPr>
          <p:cNvSpPr txBox="1">
            <a:spLocks/>
          </p:cNvSpPr>
          <p:nvPr/>
        </p:nvSpPr>
        <p:spPr>
          <a:xfrm>
            <a:off x="1028700" y="503855"/>
            <a:ext cx="11658600" cy="1023929"/>
          </a:xfrm>
          <a:prstGeom prst="rect">
            <a:avLst/>
          </a:prstGeom>
        </p:spPr>
        <p:txBody>
          <a:bodyPr vert="horz" lIns="91440" tIns="45720" rIns="91440" bIns="45720" rtlCol="0" anchor="b">
            <a:normAutofit/>
          </a:bodyPr>
          <a:lstStyle>
            <a:lvl1pPr algn="ctr" defTabSz="1371600" rtl="0" eaLnBrk="1" latinLnBrk="0" hangingPunct="1">
              <a:lnSpc>
                <a:spcPct val="90000"/>
              </a:lnSpc>
              <a:spcBef>
                <a:spcPct val="0"/>
              </a:spcBef>
              <a:buNone/>
              <a:defRPr sz="9000" kern="1200">
                <a:solidFill>
                  <a:schemeClr val="tx1"/>
                </a:solidFill>
                <a:latin typeface="+mj-lt"/>
                <a:ea typeface="+mj-ea"/>
                <a:cs typeface="+mj-cs"/>
              </a:defRPr>
            </a:lvl1pPr>
          </a:lstStyle>
          <a:p>
            <a:pPr algn="l"/>
            <a:r>
              <a:rPr lang="en-US" sz="4400" b="1" dirty="0">
                <a:solidFill>
                  <a:schemeClr val="bg1"/>
                </a:solidFill>
                <a:latin typeface="Calibri" panose="020F0502020204030204" pitchFamily="34" charset="0"/>
                <a:cs typeface="Calibri" panose="020F0502020204030204" pitchFamily="34" charset="0"/>
              </a:rPr>
              <a:t>Welcome to</a:t>
            </a:r>
          </a:p>
        </p:txBody>
      </p:sp>
      <p:sp>
        <p:nvSpPr>
          <p:cNvPr id="6" name="TextBox 5">
            <a:extLst>
              <a:ext uri="{FF2B5EF4-FFF2-40B4-BE49-F238E27FC236}">
                <a16:creationId xmlns:a16="http://schemas.microsoft.com/office/drawing/2014/main" id="{488F594E-0DE8-5954-7A0A-7FEC822C90AA}"/>
              </a:ext>
            </a:extLst>
          </p:cNvPr>
          <p:cNvSpPr txBox="1"/>
          <p:nvPr/>
        </p:nvSpPr>
        <p:spPr>
          <a:xfrm>
            <a:off x="1028700" y="3903617"/>
            <a:ext cx="11658600" cy="12772727"/>
          </a:xfrm>
          <a:prstGeom prst="rect">
            <a:avLst/>
          </a:prstGeom>
          <a:noFill/>
        </p:spPr>
        <p:txBody>
          <a:bodyPr wrap="square" lIns="91440" tIns="45720" rIns="91440" bIns="45720" rtlCol="0" anchor="t">
            <a:spAutoFit/>
          </a:bodyPr>
          <a:lstStyle/>
          <a:p>
            <a:pPr>
              <a:spcAft>
                <a:spcPts val="1200"/>
              </a:spcAft>
            </a:pPr>
            <a:r>
              <a:rPr lang="en-US" sz="4000" b="1" dirty="0">
                <a:solidFill>
                  <a:srgbClr val="1E478E"/>
                </a:solidFill>
                <a:latin typeface="Calibri"/>
                <a:ea typeface="Calibri"/>
                <a:cs typeface="Calibri"/>
              </a:rPr>
              <a:t>Purpose</a:t>
            </a:r>
            <a:endParaRPr lang="en-US" sz="4000" b="1" dirty="0">
              <a:solidFill>
                <a:srgbClr val="1E478E"/>
              </a:solidFill>
              <a:latin typeface="Calibri" panose="020F0502020204030204" pitchFamily="34" charset="0"/>
              <a:ea typeface="Calibri"/>
              <a:cs typeface="Calibri" panose="020F0502020204030204" pitchFamily="34" charset="0"/>
            </a:endParaRPr>
          </a:p>
          <a:p>
            <a:r>
              <a:rPr lang="en-US" sz="3200" dirty="0">
                <a:latin typeface="Calibri"/>
                <a:ea typeface="Calibri"/>
                <a:cs typeface="Calibri"/>
              </a:rPr>
              <a:t>The templates are created to do the following:</a:t>
            </a:r>
            <a:endParaRPr lang="en-US" dirty="0"/>
          </a:p>
          <a:p>
            <a:endParaRPr lang="en-US" sz="3200" dirty="0">
              <a:latin typeface="Calibri" panose="020F0502020204030204" pitchFamily="34" charset="0"/>
              <a:cs typeface="Calibri" panose="020F0502020204030204" pitchFamily="34" charset="0"/>
            </a:endParaRPr>
          </a:p>
          <a:p>
            <a:pPr marL="1200150" lvl="1" indent="-742950">
              <a:buFont typeface="+mj-lt"/>
              <a:buAutoNum type="arabicPeriod"/>
            </a:pPr>
            <a:r>
              <a:rPr lang="en-US" sz="3200" b="1" dirty="0">
                <a:latin typeface="Calibri"/>
                <a:ea typeface="Calibri"/>
                <a:cs typeface="Calibri"/>
              </a:rPr>
              <a:t>Educate </a:t>
            </a:r>
            <a:r>
              <a:rPr lang="en-US" sz="3200" dirty="0">
                <a:latin typeface="Calibri"/>
                <a:ea typeface="Calibri"/>
                <a:cs typeface="Calibri"/>
              </a:rPr>
              <a:t>the community on the challenges the plan is addressing, for example, elements of the public right-of-way.</a:t>
            </a:r>
          </a:p>
          <a:p>
            <a:pPr marL="2114550" lvl="3" indent="-742950">
              <a:buFont typeface="Courier New" panose="02070309020205020404" pitchFamily="49" charset="0"/>
              <a:buChar char="o"/>
            </a:pPr>
            <a:r>
              <a:rPr lang="en-US" sz="3200" i="1" dirty="0">
                <a:solidFill>
                  <a:srgbClr val="424242"/>
                </a:solidFill>
                <a:latin typeface="Calibri"/>
                <a:ea typeface="Calibri"/>
                <a:cs typeface="Calibri"/>
              </a:rPr>
              <a:t>Used throughout the planning process, ideally tied to a call-to-action like filling out a survey, interactive maps, etc.</a:t>
            </a:r>
          </a:p>
          <a:p>
            <a:pPr marL="971550" lvl="1" indent="-514350">
              <a:buFont typeface="+mj-lt"/>
              <a:buAutoNum type="arabicPeriod"/>
            </a:pPr>
            <a:endParaRPr lang="en-US" sz="3200" dirty="0">
              <a:latin typeface="Calibri" panose="020F0502020204030204" pitchFamily="34" charset="0"/>
              <a:cs typeface="Calibri" panose="020F0502020204030204" pitchFamily="34" charset="0"/>
            </a:endParaRPr>
          </a:p>
          <a:p>
            <a:pPr marL="1200150" lvl="1" indent="-742950">
              <a:buFont typeface="+mj-lt"/>
              <a:buAutoNum type="arabicPeriod"/>
            </a:pPr>
            <a:r>
              <a:rPr lang="en-US" sz="3200" b="1" dirty="0">
                <a:latin typeface="Calibri"/>
                <a:ea typeface="Calibri"/>
                <a:cs typeface="Calibri"/>
              </a:rPr>
              <a:t>Invite </a:t>
            </a:r>
            <a:r>
              <a:rPr lang="en-US" sz="3200" dirty="0">
                <a:latin typeface="Calibri"/>
                <a:ea typeface="Calibri"/>
                <a:cs typeface="Calibri"/>
              </a:rPr>
              <a:t>community members to attend an </a:t>
            </a:r>
            <a:r>
              <a:rPr lang="en-US" sz="3200" dirty="0">
                <a:solidFill>
                  <a:srgbClr val="020000"/>
                </a:solidFill>
                <a:latin typeface="Calibri"/>
                <a:ea typeface="Calibri"/>
                <a:cs typeface="Calibri"/>
              </a:rPr>
              <a:t>event or get involved.</a:t>
            </a:r>
          </a:p>
          <a:p>
            <a:pPr marL="2114550" lvl="3" indent="-742950">
              <a:buFont typeface="Courier New" panose="02070309020205020404" pitchFamily="49" charset="0"/>
              <a:buChar char="o"/>
            </a:pPr>
            <a:r>
              <a:rPr lang="en-US" sz="3200" i="1" dirty="0">
                <a:solidFill>
                  <a:srgbClr val="424242"/>
                </a:solidFill>
                <a:latin typeface="Calibri"/>
                <a:cs typeface="Calibri"/>
              </a:rPr>
              <a:t>Used before meetings, events, pop-ups, or launching a survey.</a:t>
            </a:r>
          </a:p>
          <a:p>
            <a:endParaRPr lang="en-US" i="1" dirty="0">
              <a:solidFill>
                <a:srgbClr val="424242"/>
              </a:solidFill>
              <a:latin typeface="Calibri"/>
              <a:cs typeface="Calibri"/>
            </a:endParaRPr>
          </a:p>
          <a:p>
            <a:endParaRPr lang="en-US" i="1" dirty="0">
              <a:solidFill>
                <a:srgbClr val="424242"/>
              </a:solidFill>
              <a:latin typeface="Calibri"/>
              <a:cs typeface="Calibri"/>
            </a:endParaRPr>
          </a:p>
          <a:p>
            <a:pPr>
              <a:spcAft>
                <a:spcPts val="1200"/>
              </a:spcAft>
            </a:pPr>
            <a:r>
              <a:rPr lang="en-US" sz="4000" b="1" dirty="0">
                <a:solidFill>
                  <a:srgbClr val="1E478E"/>
                </a:solidFill>
                <a:latin typeface="Calibri"/>
                <a:cs typeface="Calibri"/>
              </a:rPr>
              <a:t>Background</a:t>
            </a:r>
            <a:endParaRPr lang="en-US" sz="4000" b="1" dirty="0">
              <a:solidFill>
                <a:srgbClr val="1E478E"/>
              </a:solidFill>
              <a:latin typeface="Calibri"/>
              <a:ea typeface="Calibri"/>
              <a:cs typeface="Calibri"/>
            </a:endParaRPr>
          </a:p>
          <a:p>
            <a:r>
              <a:rPr lang="en-US" sz="3200" dirty="0">
                <a:latin typeface="Calibri"/>
                <a:ea typeface="Calibri"/>
                <a:cs typeface="Calibri"/>
              </a:rPr>
              <a:t>These templates were created with Microsoft PowerPoint and can be uploaded to Google Slides via Google Drive. There are elements of the post you will not be able to change to maintain WCAG compliance and brand consistency. Along with each social media graphic is accompanying information that includes captions and additional instructions.  </a:t>
            </a:r>
          </a:p>
          <a:p>
            <a:endParaRPr lang="en-US" sz="4000" i="1" dirty="0">
              <a:solidFill>
                <a:srgbClr val="424242"/>
              </a:solidFill>
              <a:latin typeface="Calibri"/>
              <a:cs typeface="Calibri"/>
            </a:endParaRPr>
          </a:p>
          <a:p>
            <a:pPr marL="457200" indent="-457200">
              <a:buFont typeface="Courier New" panose="02070309020205020404" pitchFamily="49" charset="0"/>
              <a:buChar char="o"/>
            </a:pPr>
            <a:endParaRPr lang="en-US" sz="3200" dirty="0">
              <a:solidFill>
                <a:srgbClr val="424242"/>
              </a:solidFill>
              <a:latin typeface="Calibri" panose="020F0502020204030204" pitchFamily="34" charset="0"/>
              <a:cs typeface="Calibri" panose="020F0502020204030204" pitchFamily="34" charset="0"/>
            </a:endParaRPr>
          </a:p>
          <a:p>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24294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7B3BB-9E32-4B2E-62F1-1DCD6221C4A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6370DBE-0460-A8EF-CC5B-DBC80488FF72}"/>
              </a:ext>
            </a:extLst>
          </p:cNvPr>
          <p:cNvSpPr/>
          <p:nvPr/>
        </p:nvSpPr>
        <p:spPr>
          <a:xfrm>
            <a:off x="-4" y="477691"/>
            <a:ext cx="14051284" cy="2539830"/>
          </a:xfrm>
          <a:prstGeom prst="rect">
            <a:avLst/>
          </a:prstGeom>
          <a:solidFill>
            <a:srgbClr val="1E478E"/>
          </a:solidFill>
          <a:ln>
            <a:solidFill>
              <a:srgbClr val="1E478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E478E"/>
              </a:solidFill>
            </a:endParaRPr>
          </a:p>
        </p:txBody>
      </p:sp>
      <p:sp>
        <p:nvSpPr>
          <p:cNvPr id="2" name="Title 1">
            <a:extLst>
              <a:ext uri="{FF2B5EF4-FFF2-40B4-BE49-F238E27FC236}">
                <a16:creationId xmlns:a16="http://schemas.microsoft.com/office/drawing/2014/main" id="{EAC6DDFC-7B89-A350-3468-47763593FA5B}"/>
              </a:ext>
            </a:extLst>
          </p:cNvPr>
          <p:cNvSpPr>
            <a:spLocks noGrp="1"/>
          </p:cNvSpPr>
          <p:nvPr>
            <p:ph type="ctrTitle" idx="4294967295"/>
          </p:nvPr>
        </p:nvSpPr>
        <p:spPr>
          <a:xfrm>
            <a:off x="1028700" y="825507"/>
            <a:ext cx="11658600" cy="974725"/>
          </a:xfrm>
        </p:spPr>
        <p:txBody>
          <a:bodyPr>
            <a:normAutofit/>
          </a:bodyPr>
          <a:lstStyle/>
          <a:p>
            <a:pPr algn="l"/>
            <a:r>
              <a:rPr lang="en-US" sz="4400" b="1" dirty="0">
                <a:solidFill>
                  <a:schemeClr val="bg1"/>
                </a:solidFill>
                <a:latin typeface="Calibri"/>
                <a:ea typeface="Calibri"/>
                <a:cs typeface="Calibri"/>
              </a:rPr>
              <a:t>Social media templates</a:t>
            </a:r>
          </a:p>
        </p:txBody>
      </p:sp>
      <p:sp>
        <p:nvSpPr>
          <p:cNvPr id="6" name="TextBox 5">
            <a:extLst>
              <a:ext uri="{FF2B5EF4-FFF2-40B4-BE49-F238E27FC236}">
                <a16:creationId xmlns:a16="http://schemas.microsoft.com/office/drawing/2014/main" id="{96BC743A-52D2-5CE6-5A69-7F4E51C91C0E}"/>
              </a:ext>
            </a:extLst>
          </p:cNvPr>
          <p:cNvSpPr txBox="1"/>
          <p:nvPr/>
        </p:nvSpPr>
        <p:spPr>
          <a:xfrm>
            <a:off x="1028700" y="3482709"/>
            <a:ext cx="11660506" cy="14978459"/>
          </a:xfrm>
          <a:prstGeom prst="rect">
            <a:avLst/>
          </a:prstGeom>
          <a:noFill/>
        </p:spPr>
        <p:txBody>
          <a:bodyPr wrap="square" lIns="91440" tIns="45720" rIns="91440" bIns="45720" rtlCol="0" anchor="t">
            <a:spAutoFit/>
          </a:bodyPr>
          <a:lstStyle/>
          <a:p>
            <a:pPr>
              <a:spcAft>
                <a:spcPts val="1200"/>
              </a:spcAft>
            </a:pPr>
            <a:r>
              <a:rPr lang="en-US" sz="4000" b="1" dirty="0">
                <a:solidFill>
                  <a:srgbClr val="1E478E"/>
                </a:solidFill>
                <a:latin typeface="Calibri"/>
                <a:cs typeface="Calibri"/>
              </a:rPr>
              <a:t>How to edit the post</a:t>
            </a:r>
            <a:endParaRPr lang="en-US" sz="3200" dirty="0">
              <a:latin typeface="Calibri"/>
              <a:ea typeface="Calibri"/>
              <a:cs typeface="Calibri"/>
            </a:endParaRPr>
          </a:p>
          <a:p>
            <a:r>
              <a:rPr lang="en-US" sz="3200" dirty="0">
                <a:latin typeface="Calibri"/>
                <a:ea typeface="Calibri"/>
                <a:cs typeface="Calibri"/>
              </a:rPr>
              <a:t>Text highlighted in yellow can be customized with information relevant to your project. </a:t>
            </a:r>
            <a:endParaRPr lang="en-US" sz="3200" dirty="0">
              <a:solidFill>
                <a:srgbClr val="020000"/>
              </a:solidFill>
              <a:latin typeface="Calibri"/>
              <a:cs typeface="Calibri"/>
            </a:endParaRPr>
          </a:p>
          <a:p>
            <a:pPr>
              <a:spcBef>
                <a:spcPts val="2400"/>
              </a:spcBef>
              <a:spcAft>
                <a:spcPts val="1200"/>
              </a:spcAft>
            </a:pPr>
            <a:r>
              <a:rPr lang="en-US" sz="4000" b="1" dirty="0">
                <a:solidFill>
                  <a:srgbClr val="1E478E"/>
                </a:solidFill>
                <a:latin typeface="Calibri"/>
                <a:cs typeface="Calibri"/>
              </a:rPr>
              <a:t>How to edit captions and text alternatives</a:t>
            </a:r>
            <a:endParaRPr lang="en-US" sz="3200" dirty="0">
              <a:latin typeface="Calibri" panose="020F0502020204030204" pitchFamily="34" charset="0"/>
              <a:cs typeface="Calibri" panose="020F0502020204030204" pitchFamily="34" charset="0"/>
            </a:endParaRPr>
          </a:p>
          <a:p>
            <a:pPr>
              <a:spcAft>
                <a:spcPts val="1200"/>
              </a:spcAft>
            </a:pPr>
            <a:r>
              <a:rPr lang="en-US" sz="3200" dirty="0">
                <a:latin typeface="Calibri"/>
                <a:ea typeface="Calibri"/>
                <a:cs typeface="Calibri"/>
              </a:rPr>
              <a:t>The “Accompanying information” page has sample caption text and alternative text. You can customize the text highlighted in yellow and copy and paste the text directly into your chosen social media platform.</a:t>
            </a:r>
            <a:endParaRPr lang="en-US" sz="3200" b="1" dirty="0">
              <a:latin typeface="Calibri"/>
              <a:ea typeface="Calibri"/>
              <a:cs typeface="Calibri"/>
            </a:endParaRPr>
          </a:p>
          <a:p>
            <a:pPr>
              <a:spcBef>
                <a:spcPts val="800"/>
              </a:spcBef>
              <a:spcAft>
                <a:spcPts val="1200"/>
              </a:spcAft>
            </a:pPr>
            <a:r>
              <a:rPr lang="en-US" sz="3200" b="1" dirty="0">
                <a:latin typeface="Calibri"/>
                <a:ea typeface="Calibri"/>
                <a:cs typeface="Calibri"/>
              </a:rPr>
              <a:t>Accessibility Requirement: </a:t>
            </a:r>
            <a:r>
              <a:rPr lang="en-US" sz="3200" dirty="0">
                <a:latin typeface="Calibri"/>
                <a:ea typeface="Calibri"/>
                <a:cs typeface="Calibri"/>
              </a:rPr>
              <a:t>Many of these templates have text on an image or graphic. </a:t>
            </a:r>
            <a:r>
              <a:rPr lang="en-US" sz="3200" b="1" dirty="0">
                <a:latin typeface="Calibri"/>
                <a:ea typeface="Calibri"/>
                <a:cs typeface="Calibri"/>
              </a:rPr>
              <a:t>When a post image includes text that text must be included in the caption/text section for accessibility purposes.</a:t>
            </a:r>
            <a:r>
              <a:rPr lang="en-US" sz="3200" dirty="0">
                <a:latin typeface="Calibri"/>
                <a:ea typeface="Calibri"/>
                <a:cs typeface="Calibri"/>
              </a:rPr>
              <a:t> The sample captions provided include existing.</a:t>
            </a:r>
          </a:p>
          <a:p>
            <a:pPr>
              <a:spcBef>
                <a:spcPts val="800"/>
              </a:spcBef>
              <a:spcAft>
                <a:spcPts val="1200"/>
              </a:spcAft>
            </a:pPr>
            <a:r>
              <a:rPr lang="en-US" sz="3200" b="1" dirty="0">
                <a:solidFill>
                  <a:srgbClr val="020000"/>
                </a:solidFill>
                <a:latin typeface="Calibri"/>
                <a:ea typeface="Calibri"/>
                <a:cs typeface="Calibri"/>
              </a:rPr>
              <a:t>Accessibility Requirement: </a:t>
            </a:r>
            <a:r>
              <a:rPr lang="en-US" sz="3200" dirty="0">
                <a:solidFill>
                  <a:srgbClr val="020000"/>
                </a:solidFill>
                <a:latin typeface="Calibri"/>
                <a:ea typeface="Calibri"/>
                <a:cs typeface="Calibri"/>
              </a:rPr>
              <a:t>Alternate text (alt. text) is visible to assistive devices, while image descriptions are in a caption. The use of at least one of these image descriptions is required, </a:t>
            </a:r>
            <a:r>
              <a:rPr lang="en-US" sz="3200" b="1" dirty="0">
                <a:solidFill>
                  <a:srgbClr val="020000"/>
                </a:solidFill>
                <a:latin typeface="Calibri"/>
                <a:ea typeface="Calibri"/>
                <a:cs typeface="Calibri"/>
              </a:rPr>
              <a:t>best practice is to use both.</a:t>
            </a:r>
            <a:r>
              <a:rPr lang="en-US" sz="3200" dirty="0">
                <a:solidFill>
                  <a:srgbClr val="020000"/>
                </a:solidFill>
                <a:latin typeface="Calibri"/>
                <a:ea typeface="Calibri"/>
                <a:cs typeface="Calibri"/>
              </a:rPr>
              <a:t> Most social media platforms have a feature to add alt. text before publishing. </a:t>
            </a:r>
          </a:p>
          <a:p>
            <a:pPr>
              <a:spcBef>
                <a:spcPts val="800"/>
              </a:spcBef>
            </a:pPr>
            <a:r>
              <a:rPr lang="en-US" sz="3200" dirty="0">
                <a:solidFill>
                  <a:srgbClr val="020000"/>
                </a:solidFill>
                <a:latin typeface="Calibri"/>
                <a:ea typeface="Calibri"/>
                <a:cs typeface="Calibri"/>
              </a:rPr>
              <a:t>Image descriptions are written into the caption and have the same information as the alt. text. </a:t>
            </a:r>
          </a:p>
          <a:p>
            <a:pPr algn="ctr">
              <a:spcBef>
                <a:spcPts val="1600"/>
              </a:spcBef>
            </a:pPr>
            <a:r>
              <a:rPr lang="en-US" sz="3200" i="1" dirty="0">
                <a:solidFill>
                  <a:srgbClr val="020000"/>
                </a:solidFill>
                <a:latin typeface="Calibri"/>
                <a:ea typeface="Calibri"/>
                <a:cs typeface="Calibri"/>
              </a:rPr>
              <a:t>Learn more about text alternatives like alt. text and image descriptions on page 44 of CMAP’s “Accessible </a:t>
            </a:r>
            <a:br>
              <a:rPr lang="en-US" sz="3200" i="1" dirty="0">
                <a:solidFill>
                  <a:srgbClr val="020000"/>
                </a:solidFill>
                <a:latin typeface="Calibri"/>
                <a:ea typeface="Calibri"/>
                <a:cs typeface="Calibri"/>
              </a:rPr>
            </a:br>
            <a:r>
              <a:rPr lang="en-US" sz="3200" i="1" dirty="0">
                <a:solidFill>
                  <a:srgbClr val="020000"/>
                </a:solidFill>
                <a:latin typeface="Calibri"/>
                <a:ea typeface="Calibri"/>
                <a:cs typeface="Calibri"/>
              </a:rPr>
              <a:t>Engagement Toolkit”</a:t>
            </a:r>
            <a:endParaRPr lang="en-US" sz="3200" dirty="0">
              <a:solidFill>
                <a:srgbClr val="020000"/>
              </a:solidFill>
              <a:latin typeface="Calibri"/>
              <a:ea typeface="Calibri"/>
              <a:cs typeface="Calibri"/>
            </a:endParaRPr>
          </a:p>
          <a:p>
            <a:endParaRPr lang="en-US" sz="3200" dirty="0">
              <a:solidFill>
                <a:srgbClr val="020000"/>
              </a:solidFill>
              <a:latin typeface="Calibri"/>
              <a:ea typeface="Calibri"/>
              <a:cs typeface="Calibri"/>
            </a:endParaRPr>
          </a:p>
          <a:p>
            <a:endParaRPr lang="en-US" sz="3200" b="1" dirty="0">
              <a:solidFill>
                <a:srgbClr val="020000"/>
              </a:solidFill>
              <a:latin typeface="Calibri"/>
              <a:ea typeface="Calibri"/>
              <a:cs typeface="Calibri"/>
            </a:endParaRPr>
          </a:p>
          <a:p>
            <a:endParaRPr lang="en-US" sz="4000" dirty="0">
              <a:solidFill>
                <a:srgbClr val="020000"/>
              </a:solidFill>
              <a:latin typeface="Calibri"/>
              <a:ea typeface="Calibri"/>
              <a:cs typeface="Calibri"/>
            </a:endParaRPr>
          </a:p>
          <a:p>
            <a:endParaRPr lang="en-US" sz="4000" b="1" dirty="0">
              <a:solidFill>
                <a:srgbClr val="1E478E"/>
              </a:solidFill>
              <a:latin typeface="Calibri"/>
              <a:ea typeface="Calibri"/>
              <a:cs typeface="Calibri"/>
            </a:endParaRPr>
          </a:p>
        </p:txBody>
      </p:sp>
      <p:sp>
        <p:nvSpPr>
          <p:cNvPr id="7" name="Title 1">
            <a:extLst>
              <a:ext uri="{FF2B5EF4-FFF2-40B4-BE49-F238E27FC236}">
                <a16:creationId xmlns:a16="http://schemas.microsoft.com/office/drawing/2014/main" id="{EB2055C9-A57D-9686-E106-28C978804D2C}"/>
              </a:ext>
            </a:extLst>
          </p:cNvPr>
          <p:cNvSpPr txBox="1">
            <a:spLocks/>
          </p:cNvSpPr>
          <p:nvPr/>
        </p:nvSpPr>
        <p:spPr>
          <a:xfrm>
            <a:off x="1028700" y="1312870"/>
            <a:ext cx="11658600" cy="1487956"/>
          </a:xfrm>
          <a:prstGeom prst="rect">
            <a:avLst/>
          </a:prstGeom>
        </p:spPr>
        <p:txBody>
          <a:bodyPr vert="horz" lIns="91440" tIns="45720" rIns="91440" bIns="45720" rtlCol="0" anchor="b">
            <a:normAutofit/>
          </a:bodyPr>
          <a:lstStyle>
            <a:lvl1pPr algn="ctr" defTabSz="1371600" rtl="0" eaLnBrk="1" latinLnBrk="0" hangingPunct="1">
              <a:lnSpc>
                <a:spcPct val="90000"/>
              </a:lnSpc>
              <a:spcBef>
                <a:spcPct val="0"/>
              </a:spcBef>
              <a:buNone/>
              <a:defRPr sz="9000" kern="1200">
                <a:solidFill>
                  <a:schemeClr val="tx1"/>
                </a:solidFill>
                <a:latin typeface="+mj-lt"/>
                <a:ea typeface="+mj-ea"/>
                <a:cs typeface="+mj-cs"/>
              </a:defRPr>
            </a:lvl1pPr>
          </a:lstStyle>
          <a:p>
            <a:pPr algn="l"/>
            <a:r>
              <a:rPr lang="en-US" b="1" dirty="0">
                <a:solidFill>
                  <a:schemeClr val="bg1"/>
                </a:solidFill>
                <a:latin typeface="Calibri" panose="020F0502020204030204" pitchFamily="34" charset="0"/>
                <a:cs typeface="Calibri" panose="020F0502020204030204" pitchFamily="34" charset="0"/>
              </a:rPr>
              <a:t>How to use</a:t>
            </a:r>
          </a:p>
        </p:txBody>
      </p:sp>
    </p:spTree>
    <p:extLst>
      <p:ext uri="{BB962C8B-B14F-4D97-AF65-F5344CB8AC3E}">
        <p14:creationId xmlns:p14="http://schemas.microsoft.com/office/powerpoint/2010/main" val="3130041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306B69-5564-005B-4482-B287F3CA3D94}"/>
              </a:ext>
            </a:extLst>
          </p:cNvPr>
          <p:cNvSpPr txBox="1"/>
          <p:nvPr/>
        </p:nvSpPr>
        <p:spPr>
          <a:xfrm>
            <a:off x="1028700" y="7976162"/>
            <a:ext cx="6858000" cy="4524315"/>
          </a:xfrm>
          <a:prstGeom prst="rect">
            <a:avLst/>
          </a:prstGeom>
          <a:noFill/>
        </p:spPr>
        <p:txBody>
          <a:bodyPr wrap="square">
            <a:spAutoFit/>
          </a:bodyPr>
          <a:lstStyle/>
          <a:p>
            <a:r>
              <a:rPr lang="en-US" sz="2400" dirty="0"/>
              <a:t>All people in </a:t>
            </a:r>
            <a:r>
              <a:rPr lang="en-US" sz="2400" dirty="0">
                <a:highlight>
                  <a:srgbClr val="FFFF00"/>
                </a:highlight>
              </a:rPr>
              <a:t>[Jurisdiction] </a:t>
            </a:r>
            <a:r>
              <a:rPr lang="en-US" sz="2400" dirty="0"/>
              <a:t>— including people with disabilities — need to be able to use our sidewalks, crosswalks, streets, and parking to get around safely and conveniently. That’s why we’re launching the </a:t>
            </a:r>
            <a:r>
              <a:rPr lang="en-US" sz="2400" dirty="0">
                <a:highlight>
                  <a:srgbClr val="FFFF00"/>
                </a:highlight>
              </a:rPr>
              <a:t>[Jurisdiction] </a:t>
            </a:r>
            <a:r>
              <a:rPr lang="en-US" sz="2400" dirty="0"/>
              <a:t>Accessible Communities Plan to identify where pedestrian areas are not accessible and plan solutions that serve all abilities. To identify the challenges, we need your help! No one knows a neighborhood better than its residents. Go to </a:t>
            </a:r>
            <a:r>
              <a:rPr lang="en-US" sz="2400" dirty="0">
                <a:highlight>
                  <a:srgbClr val="FFFF00"/>
                </a:highlight>
              </a:rPr>
              <a:t>[</a:t>
            </a:r>
            <a:r>
              <a:rPr lang="en-US" sz="2400" dirty="0" err="1">
                <a:highlight>
                  <a:srgbClr val="FFFF00"/>
                </a:highlight>
              </a:rPr>
              <a:t>Bitly</a:t>
            </a:r>
            <a:r>
              <a:rPr lang="en-US" sz="2400" dirty="0">
                <a:highlight>
                  <a:srgbClr val="FFFF00"/>
                </a:highlight>
              </a:rPr>
              <a:t> </a:t>
            </a:r>
            <a:r>
              <a:rPr lang="en-US" sz="2400" dirty="0" err="1">
                <a:highlight>
                  <a:srgbClr val="FFFF00"/>
                </a:highlight>
              </a:rPr>
              <a:t>url</a:t>
            </a:r>
            <a:r>
              <a:rPr lang="en-US" sz="2400" dirty="0"/>
              <a:t>] to share locations that need improvement, take the survey, and get involved.</a:t>
            </a:r>
          </a:p>
        </p:txBody>
      </p:sp>
      <p:sp>
        <p:nvSpPr>
          <p:cNvPr id="5" name="TextBox 4">
            <a:extLst>
              <a:ext uri="{FF2B5EF4-FFF2-40B4-BE49-F238E27FC236}">
                <a16:creationId xmlns:a16="http://schemas.microsoft.com/office/drawing/2014/main" id="{EED17F01-99B7-D9AF-3873-5C091E8E20F8}"/>
              </a:ext>
            </a:extLst>
          </p:cNvPr>
          <p:cNvSpPr txBox="1"/>
          <p:nvPr/>
        </p:nvSpPr>
        <p:spPr>
          <a:xfrm>
            <a:off x="1028700" y="14754480"/>
            <a:ext cx="11799278" cy="1569660"/>
          </a:xfrm>
          <a:prstGeom prst="rect">
            <a:avLst/>
          </a:prstGeom>
          <a:noFill/>
        </p:spPr>
        <p:txBody>
          <a:bodyPr wrap="square">
            <a:spAutoFit/>
          </a:bodyPr>
          <a:lstStyle/>
          <a:p>
            <a:r>
              <a:rPr lang="en-US" sz="2400" dirty="0"/>
              <a:t>Text on a blue background asking, “What makes a community accessible?”  Below the question there are two images: one that says, “less of that” and shows a cracked sidewalk, and the other says “more of this” and shows a smooth sidewalk. The graphic contains the Chicago Metropolitan Agency for Planning’s logo and </a:t>
            </a:r>
            <a:r>
              <a:rPr lang="en-US" sz="2400" dirty="0">
                <a:highlight>
                  <a:srgbClr val="FFFF00"/>
                </a:highlight>
              </a:rPr>
              <a:t>[jurisdiction] </a:t>
            </a:r>
            <a:r>
              <a:rPr lang="en-US" sz="2400" dirty="0"/>
              <a:t>logo. </a:t>
            </a:r>
            <a:endParaRPr lang="en-US" sz="1600" dirty="0"/>
          </a:p>
        </p:txBody>
      </p:sp>
    </p:spTree>
    <p:extLst>
      <p:ext uri="{BB962C8B-B14F-4D97-AF65-F5344CB8AC3E}">
        <p14:creationId xmlns:p14="http://schemas.microsoft.com/office/powerpoint/2010/main" val="1733437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4D747D-F099-724A-3671-2B9D8D3FBD59}"/>
              </a:ext>
            </a:extLst>
          </p:cNvPr>
          <p:cNvSpPr txBox="1"/>
          <p:nvPr/>
        </p:nvSpPr>
        <p:spPr>
          <a:xfrm>
            <a:off x="718087" y="744974"/>
            <a:ext cx="11227388" cy="2123658"/>
          </a:xfrm>
          <a:prstGeom prst="rect">
            <a:avLst/>
          </a:prstGeom>
          <a:noFill/>
        </p:spPr>
        <p:txBody>
          <a:bodyPr wrap="square">
            <a:spAutoFit/>
          </a:bodyPr>
          <a:lstStyle/>
          <a:p>
            <a:r>
              <a:rPr lang="en-US" sz="6600" b="1">
                <a:solidFill>
                  <a:schemeClr val="bg1"/>
                </a:solidFill>
                <a:latin typeface="Open Sans" panose="020B0606030504020204" pitchFamily="34" charset="0"/>
                <a:ea typeface="Open Sans" panose="020B0606030504020204" pitchFamily="34" charset="0"/>
                <a:cs typeface="Open Sans" panose="020B0606030504020204" pitchFamily="34" charset="0"/>
              </a:rPr>
              <a:t>What makes a </a:t>
            </a:r>
            <a:br>
              <a:rPr lang="en-US" sz="6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6600" b="1">
                <a:solidFill>
                  <a:schemeClr val="bg1"/>
                </a:solidFill>
                <a:latin typeface="Open Sans" panose="020B0606030504020204" pitchFamily="34" charset="0"/>
                <a:ea typeface="Open Sans" panose="020B0606030504020204" pitchFamily="34" charset="0"/>
                <a:cs typeface="Open Sans" panose="020B0606030504020204" pitchFamily="34" charset="0"/>
              </a:rPr>
              <a:t>community accessible?</a:t>
            </a:r>
          </a:p>
        </p:txBody>
      </p:sp>
      <p:sp>
        <p:nvSpPr>
          <p:cNvPr id="5" name="Rectangle 4">
            <a:extLst>
              <a:ext uri="{FF2B5EF4-FFF2-40B4-BE49-F238E27FC236}">
                <a16:creationId xmlns:a16="http://schemas.microsoft.com/office/drawing/2014/main" id="{2759A38F-37D7-A69B-2006-9C61663AA5A4}"/>
              </a:ext>
            </a:extLst>
          </p:cNvPr>
          <p:cNvSpPr/>
          <p:nvPr/>
        </p:nvSpPr>
        <p:spPr>
          <a:xfrm>
            <a:off x="3992879" y="15729466"/>
            <a:ext cx="3627120" cy="67056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Delete this box and replace with your jurisdiction’s logo</a:t>
            </a:r>
          </a:p>
        </p:txBody>
      </p:sp>
      <p:sp>
        <p:nvSpPr>
          <p:cNvPr id="6" name="TextBox 5">
            <a:extLst>
              <a:ext uri="{FF2B5EF4-FFF2-40B4-BE49-F238E27FC236}">
                <a16:creationId xmlns:a16="http://schemas.microsoft.com/office/drawing/2014/main" id="{FA8BB33B-4245-89DC-2132-41612B88FA7C}"/>
              </a:ext>
            </a:extLst>
          </p:cNvPr>
          <p:cNvSpPr txBox="1"/>
          <p:nvPr/>
        </p:nvSpPr>
        <p:spPr>
          <a:xfrm>
            <a:off x="1883177" y="11574810"/>
            <a:ext cx="5202462" cy="646331"/>
          </a:xfrm>
          <a:prstGeom prst="rect">
            <a:avLst/>
          </a:prstGeom>
          <a:noFill/>
        </p:spPr>
        <p:txBody>
          <a:bodyPr wrap="square" rtlCol="0">
            <a:spAutoFit/>
          </a:bodyPr>
          <a:lstStyle/>
          <a:p>
            <a:r>
              <a:rPr lang="en-US" sz="3600" i="1">
                <a:solidFill>
                  <a:srgbClr val="424242"/>
                </a:solidFill>
                <a:latin typeface="Open Sans" panose="020B0606030504020204" pitchFamily="34" charset="0"/>
                <a:ea typeface="Open Sans" panose="020B0606030504020204" pitchFamily="34" charset="0"/>
                <a:cs typeface="Open Sans" panose="020B0606030504020204" pitchFamily="34" charset="0"/>
              </a:rPr>
              <a:t>Cracked sidewalk</a:t>
            </a:r>
          </a:p>
        </p:txBody>
      </p:sp>
      <p:sp>
        <p:nvSpPr>
          <p:cNvPr id="7" name="TextBox 6">
            <a:extLst>
              <a:ext uri="{FF2B5EF4-FFF2-40B4-BE49-F238E27FC236}">
                <a16:creationId xmlns:a16="http://schemas.microsoft.com/office/drawing/2014/main" id="{BCBFCE58-C612-DD9B-D839-86CF7FC40654}"/>
              </a:ext>
            </a:extLst>
          </p:cNvPr>
          <p:cNvSpPr txBox="1"/>
          <p:nvPr/>
        </p:nvSpPr>
        <p:spPr>
          <a:xfrm>
            <a:off x="7706642" y="6224557"/>
            <a:ext cx="5202462" cy="646331"/>
          </a:xfrm>
          <a:prstGeom prst="rect">
            <a:avLst/>
          </a:prstGeom>
          <a:noFill/>
        </p:spPr>
        <p:txBody>
          <a:bodyPr wrap="square" rtlCol="0">
            <a:spAutoFit/>
          </a:bodyPr>
          <a:lstStyle/>
          <a:p>
            <a:r>
              <a:rPr lang="en-US" sz="3600" i="1">
                <a:solidFill>
                  <a:srgbClr val="424242"/>
                </a:solidFill>
                <a:latin typeface="Open Sans" panose="020B0606030504020204" pitchFamily="34" charset="0"/>
                <a:ea typeface="Open Sans" panose="020B0606030504020204" pitchFamily="34" charset="0"/>
                <a:cs typeface="Open Sans" panose="020B0606030504020204" pitchFamily="34" charset="0"/>
              </a:rPr>
              <a:t>Smooth sidewalk</a:t>
            </a:r>
          </a:p>
        </p:txBody>
      </p:sp>
      <p:pic>
        <p:nvPicPr>
          <p:cNvPr id="8" name="Picture 2" descr="Cracked concrete, crumbling trust: LA's neglect of sidewalk safety">
            <a:extLst>
              <a:ext uri="{FF2B5EF4-FFF2-40B4-BE49-F238E27FC236}">
                <a16:creationId xmlns:a16="http://schemas.microsoft.com/office/drawing/2014/main" id="{05A25E84-85D3-17D7-9ABA-1A1DF1F486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85"/>
          <a:stretch/>
        </p:blipFill>
        <p:spPr bwMode="auto">
          <a:xfrm>
            <a:off x="2005097" y="6405780"/>
            <a:ext cx="3975565" cy="5063035"/>
          </a:xfrm>
          <a:prstGeom prst="rect">
            <a:avLst/>
          </a:prstGeom>
          <a:noFill/>
          <a:ln>
            <a:solidFill>
              <a:srgbClr val="797979"/>
            </a:solidFill>
          </a:ln>
          <a:extLst>
            <a:ext uri="{909E8E84-426E-40DD-AFC4-6F175D3DCCD1}">
              <a14:hiddenFill xmlns:a14="http://schemas.microsoft.com/office/drawing/2010/main">
                <a:solidFill>
                  <a:srgbClr val="FFFFFF"/>
                </a:solidFill>
              </a14:hiddenFill>
            </a:ext>
          </a:extLst>
        </p:spPr>
      </p:pic>
      <p:pic>
        <p:nvPicPr>
          <p:cNvPr id="9" name="Picture 8" descr="Asphalt for a new driveway is not flesh with curb or smooth, does it need  to be fixed? : r/asphalt">
            <a:extLst>
              <a:ext uri="{FF2B5EF4-FFF2-40B4-BE49-F238E27FC236}">
                <a16:creationId xmlns:a16="http://schemas.microsoft.com/office/drawing/2014/main" id="{BE8F37FD-2A56-FB47-2DB0-D9B746A191C1}"/>
              </a:ext>
            </a:extLst>
          </p:cNvPr>
          <p:cNvPicPr>
            <a:picLocks noChangeArrowheads="1"/>
          </p:cNvPicPr>
          <p:nvPr/>
        </p:nvPicPr>
        <p:blipFill rotWithShape="1">
          <a:blip r:embed="rId3">
            <a:extLst>
              <a:ext uri="{28A0092B-C50C-407E-A947-70E740481C1C}">
                <a14:useLocalDpi xmlns:a14="http://schemas.microsoft.com/office/drawing/2010/main" val="0"/>
              </a:ext>
            </a:extLst>
          </a:blip>
          <a:srcRect l="37489" b="41423"/>
          <a:stretch/>
        </p:blipFill>
        <p:spPr bwMode="auto">
          <a:xfrm>
            <a:off x="7798082" y="6914265"/>
            <a:ext cx="3975565" cy="5063036"/>
          </a:xfrm>
          <a:prstGeom prst="rect">
            <a:avLst/>
          </a:prstGeom>
          <a:noFill/>
          <a:ln>
            <a:solidFill>
              <a:srgbClr val="797979"/>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821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315BC-0FAB-5E45-357D-012C92AA2FF8}"/>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39E4C04F-D58F-C560-AFA9-003D73071F31}"/>
              </a:ext>
            </a:extLst>
          </p:cNvPr>
          <p:cNvSpPr txBox="1"/>
          <p:nvPr/>
        </p:nvSpPr>
        <p:spPr>
          <a:xfrm>
            <a:off x="1028700" y="14601427"/>
            <a:ext cx="11658600" cy="2246769"/>
          </a:xfrm>
          <a:prstGeom prst="rect">
            <a:avLst/>
          </a:prstGeom>
          <a:noFill/>
        </p:spPr>
        <p:txBody>
          <a:bodyPr wrap="square">
            <a:spAutoFit/>
          </a:bodyPr>
          <a:lstStyle/>
          <a:p>
            <a:r>
              <a:rPr lang="en-US" sz="2800" dirty="0"/>
              <a:t>Text atop a cartoon style drawing of a winding road with sidewalks and crosswalks. Zoomed in photos of a crosswalk and curb ramp are called out. Text says, “Join us! Help us plan for accessible sidewalks and streets. </a:t>
            </a:r>
            <a:r>
              <a:rPr lang="en-US" sz="2800" dirty="0">
                <a:highlight>
                  <a:srgbClr val="FFFF00"/>
                </a:highlight>
              </a:rPr>
              <a:t>[Name of meeting, date, time]. </a:t>
            </a:r>
            <a:r>
              <a:rPr lang="en-US" sz="2800" dirty="0"/>
              <a:t>Contact </a:t>
            </a:r>
            <a:r>
              <a:rPr lang="en-US" sz="2800" dirty="0">
                <a:highlight>
                  <a:srgbClr val="FFFF00"/>
                </a:highlight>
              </a:rPr>
              <a:t>[name] </a:t>
            </a:r>
            <a:r>
              <a:rPr lang="en-US" sz="2800" dirty="0"/>
              <a:t>at </a:t>
            </a:r>
            <a:r>
              <a:rPr lang="en-US" sz="2800" dirty="0">
                <a:highlight>
                  <a:srgbClr val="FFFF00"/>
                </a:highlight>
              </a:rPr>
              <a:t>[email] </a:t>
            </a:r>
            <a:r>
              <a:rPr lang="en-US" sz="2800" dirty="0"/>
              <a:t>or </a:t>
            </a:r>
            <a:r>
              <a:rPr lang="en-US" sz="2800" dirty="0">
                <a:highlight>
                  <a:srgbClr val="FFFF00"/>
                </a:highlight>
              </a:rPr>
              <a:t>[phone] </a:t>
            </a:r>
            <a:r>
              <a:rPr lang="en-US" sz="2800" dirty="0"/>
              <a:t>with questions or access requests. </a:t>
            </a:r>
            <a:endParaRPr lang="en-US" sz="1800" dirty="0"/>
          </a:p>
        </p:txBody>
      </p:sp>
      <p:sp>
        <p:nvSpPr>
          <p:cNvPr id="10" name="TextBox 9">
            <a:extLst>
              <a:ext uri="{FF2B5EF4-FFF2-40B4-BE49-F238E27FC236}">
                <a16:creationId xmlns:a16="http://schemas.microsoft.com/office/drawing/2014/main" id="{38B3D014-70EE-C8B5-0DD2-6F55A8A8AF6E}"/>
              </a:ext>
            </a:extLst>
          </p:cNvPr>
          <p:cNvSpPr txBox="1"/>
          <p:nvPr/>
        </p:nvSpPr>
        <p:spPr>
          <a:xfrm>
            <a:off x="1028700" y="5442945"/>
            <a:ext cx="6469380" cy="6986528"/>
          </a:xfrm>
          <a:prstGeom prst="rect">
            <a:avLst/>
          </a:prstGeom>
          <a:noFill/>
        </p:spPr>
        <p:txBody>
          <a:bodyPr wrap="square" lIns="91440" tIns="45720" rIns="91440" bIns="45720" anchor="t">
            <a:spAutoFit/>
          </a:bodyPr>
          <a:lstStyle/>
          <a:p>
            <a:r>
              <a:rPr lang="en-US" sz="2800" dirty="0"/>
              <a:t>Join us [</a:t>
            </a:r>
            <a:r>
              <a:rPr lang="en-US" sz="2800" dirty="0">
                <a:highlight>
                  <a:srgbClr val="FFFF00"/>
                </a:highlight>
              </a:rPr>
              <a:t>event information</a:t>
            </a:r>
            <a:r>
              <a:rPr lang="en-US" sz="2800" dirty="0"/>
              <a:t>] to share your experience on sidewalks and crosswalks for the</a:t>
            </a:r>
            <a:r>
              <a:rPr lang="en-US" sz="2800" dirty="0">
                <a:highlight>
                  <a:srgbClr val="FFFF00"/>
                </a:highlight>
              </a:rPr>
              <a:t> [Jurisdiction] </a:t>
            </a:r>
            <a:r>
              <a:rPr lang="en-US" sz="2800" dirty="0"/>
              <a:t>Accessible Neighborhoods plan.  [</a:t>
            </a:r>
            <a:r>
              <a:rPr lang="en-US" sz="2800" dirty="0">
                <a:highlight>
                  <a:srgbClr val="FFFF00"/>
                </a:highlight>
              </a:rPr>
              <a:t>exciting list of what is provided if relevant (i.e., refreshments, family friendly activities</a:t>
            </a:r>
            <a:r>
              <a:rPr lang="en-US" sz="2800" dirty="0"/>
              <a:t>] will be provided. The </a:t>
            </a:r>
            <a:r>
              <a:rPr lang="en-US" sz="2800" dirty="0">
                <a:highlight>
                  <a:srgbClr val="FFFF00"/>
                </a:highlight>
              </a:rPr>
              <a:t>[name of jurisdiction] </a:t>
            </a:r>
            <a:r>
              <a:rPr lang="en-US" sz="2800" b="0" i="0" dirty="0">
                <a:solidFill>
                  <a:srgbClr val="000000"/>
                </a:solidFill>
                <a:effectLst/>
                <a:latin typeface="Aptos"/>
              </a:rPr>
              <a:t>Accessible </a:t>
            </a:r>
            <a:r>
              <a:rPr lang="en-US" sz="2800" dirty="0">
                <a:solidFill>
                  <a:srgbClr val="000000"/>
                </a:solidFill>
                <a:latin typeface="Aptos"/>
              </a:rPr>
              <a:t>Community Plan will </a:t>
            </a:r>
            <a:r>
              <a:rPr lang="en-US" sz="2800" dirty="0"/>
              <a:t>identify where pedestrian areas are not accessible and plan solutions that serve all abilities. Learn more: </a:t>
            </a:r>
            <a:r>
              <a:rPr lang="en-US" sz="2800" dirty="0">
                <a:highlight>
                  <a:srgbClr val="FFFF00"/>
                </a:highlight>
              </a:rPr>
              <a:t>[short URL]</a:t>
            </a:r>
            <a:br>
              <a:rPr lang="en-US" sz="2800" b="0" i="0" dirty="0">
                <a:effectLst/>
                <a:latin typeface="Aptos" panose="020B0004020202020204" pitchFamily="34" charset="0"/>
              </a:rPr>
            </a:br>
            <a:br>
              <a:rPr lang="en-US" sz="2800" b="0" i="0" dirty="0">
                <a:effectLst/>
                <a:latin typeface="Aptos" panose="020B0004020202020204" pitchFamily="34" charset="0"/>
              </a:rPr>
            </a:br>
            <a:r>
              <a:rPr lang="en-US" sz="2800" b="0" i="0" dirty="0">
                <a:solidFill>
                  <a:srgbClr val="000000"/>
                </a:solidFill>
                <a:effectLst/>
                <a:latin typeface="Aptos"/>
              </a:rPr>
              <a:t>Please email [</a:t>
            </a:r>
            <a:r>
              <a:rPr lang="en-US" sz="2800" b="0" i="0" dirty="0">
                <a:solidFill>
                  <a:srgbClr val="000000"/>
                </a:solidFill>
                <a:effectLst/>
                <a:highlight>
                  <a:srgbClr val="FFFF00"/>
                </a:highlight>
                <a:latin typeface="Aptos"/>
              </a:rPr>
              <a:t>email</a:t>
            </a:r>
            <a:r>
              <a:rPr lang="en-US" sz="2800" b="0" i="0" dirty="0">
                <a:solidFill>
                  <a:srgbClr val="000000"/>
                </a:solidFill>
                <a:effectLst/>
                <a:latin typeface="Aptos"/>
              </a:rPr>
              <a:t>] or call [</a:t>
            </a:r>
            <a:r>
              <a:rPr lang="en-US" sz="2800" b="0" i="0" dirty="0">
                <a:solidFill>
                  <a:srgbClr val="000000"/>
                </a:solidFill>
                <a:effectLst/>
                <a:highlight>
                  <a:srgbClr val="FFFF00"/>
                </a:highlight>
                <a:latin typeface="Aptos"/>
              </a:rPr>
              <a:t>phone number</a:t>
            </a:r>
            <a:r>
              <a:rPr lang="en-US" sz="2800" b="0" i="0" dirty="0">
                <a:solidFill>
                  <a:srgbClr val="000000"/>
                </a:solidFill>
                <a:effectLst/>
                <a:latin typeface="Aptos"/>
              </a:rPr>
              <a:t>] by </a:t>
            </a:r>
            <a:r>
              <a:rPr lang="en-US" sz="2800" b="0" i="0" dirty="0">
                <a:solidFill>
                  <a:srgbClr val="000000"/>
                </a:solidFill>
                <a:effectLst/>
                <a:highlight>
                  <a:srgbClr val="FFFF00"/>
                </a:highlight>
                <a:latin typeface="Aptos"/>
              </a:rPr>
              <a:t>[date] </a:t>
            </a:r>
            <a:r>
              <a:rPr lang="en-US" sz="2800" dirty="0">
                <a:solidFill>
                  <a:srgbClr val="000000"/>
                </a:solidFill>
                <a:latin typeface="Aptos"/>
              </a:rPr>
              <a:t>to request access accommodations.</a:t>
            </a:r>
            <a:endParaRPr lang="en-US" sz="2800" strike="sngStrike" dirty="0">
              <a:latin typeface="Aptos"/>
            </a:endParaRPr>
          </a:p>
        </p:txBody>
      </p:sp>
    </p:spTree>
    <p:extLst>
      <p:ext uri="{BB962C8B-B14F-4D97-AF65-F5344CB8AC3E}">
        <p14:creationId xmlns:p14="http://schemas.microsoft.com/office/powerpoint/2010/main" val="1417091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07852A-A8F3-F8E9-570C-4849D9E32472}"/>
              </a:ext>
            </a:extLst>
          </p:cNvPr>
          <p:cNvSpPr txBox="1"/>
          <p:nvPr/>
        </p:nvSpPr>
        <p:spPr>
          <a:xfrm>
            <a:off x="1070265" y="5461005"/>
            <a:ext cx="6469380" cy="6986528"/>
          </a:xfrm>
          <a:prstGeom prst="rect">
            <a:avLst/>
          </a:prstGeom>
          <a:noFill/>
        </p:spPr>
        <p:txBody>
          <a:bodyPr wrap="square" lIns="91440" tIns="45720" rIns="91440" bIns="45720" anchor="t">
            <a:spAutoFit/>
          </a:bodyPr>
          <a:lstStyle/>
          <a:p>
            <a:r>
              <a:rPr lang="en-US" sz="2800" dirty="0"/>
              <a:t>Join us [</a:t>
            </a:r>
            <a:r>
              <a:rPr lang="en-US" sz="2800" dirty="0">
                <a:highlight>
                  <a:srgbClr val="FFFF00"/>
                </a:highlight>
              </a:rPr>
              <a:t>event information</a:t>
            </a:r>
            <a:r>
              <a:rPr lang="en-US" sz="2800" dirty="0"/>
              <a:t>] to share your experience on sidewalks and crosswalks for the</a:t>
            </a:r>
            <a:r>
              <a:rPr lang="en-US" sz="2800" dirty="0">
                <a:highlight>
                  <a:srgbClr val="FFFF00"/>
                </a:highlight>
              </a:rPr>
              <a:t> [Jurisdiction] </a:t>
            </a:r>
            <a:r>
              <a:rPr lang="en-US" sz="2800" dirty="0"/>
              <a:t>Accessible Neighborhoods plan.  [</a:t>
            </a:r>
            <a:r>
              <a:rPr lang="en-US" sz="2800" dirty="0">
                <a:highlight>
                  <a:srgbClr val="FFFF00"/>
                </a:highlight>
              </a:rPr>
              <a:t>exciting list of what is provided if relevant (i.e., refreshments, family friendly activities</a:t>
            </a:r>
            <a:r>
              <a:rPr lang="en-US" sz="2800" dirty="0"/>
              <a:t>] will be provided. The </a:t>
            </a:r>
            <a:r>
              <a:rPr lang="en-US" sz="2800" dirty="0">
                <a:highlight>
                  <a:srgbClr val="FFFF00"/>
                </a:highlight>
              </a:rPr>
              <a:t>[name of jurisdiction] </a:t>
            </a:r>
            <a:r>
              <a:rPr lang="en-US" sz="2800" b="0" i="0" dirty="0">
                <a:solidFill>
                  <a:srgbClr val="000000"/>
                </a:solidFill>
                <a:effectLst/>
                <a:latin typeface="Aptos"/>
              </a:rPr>
              <a:t>Accessible </a:t>
            </a:r>
            <a:r>
              <a:rPr lang="en-US" sz="2800" dirty="0">
                <a:solidFill>
                  <a:srgbClr val="000000"/>
                </a:solidFill>
                <a:latin typeface="Aptos"/>
              </a:rPr>
              <a:t>Community Plan will </a:t>
            </a:r>
            <a:r>
              <a:rPr lang="en-US" sz="2800" dirty="0"/>
              <a:t>identify where pedestrian areas are not accessible and plan solutions that serve all abilities. Learn more: </a:t>
            </a:r>
            <a:r>
              <a:rPr lang="en-US" sz="2800" dirty="0">
                <a:highlight>
                  <a:srgbClr val="FFFF00"/>
                </a:highlight>
              </a:rPr>
              <a:t>[short URL]</a:t>
            </a:r>
            <a:br>
              <a:rPr lang="en-US" sz="2800" b="0" i="0" dirty="0">
                <a:effectLst/>
                <a:latin typeface="Aptos" panose="020B0004020202020204" pitchFamily="34" charset="0"/>
              </a:rPr>
            </a:br>
            <a:br>
              <a:rPr lang="en-US" sz="2800" b="0" i="0" dirty="0">
                <a:effectLst/>
                <a:latin typeface="Aptos" panose="020B0004020202020204" pitchFamily="34" charset="0"/>
              </a:rPr>
            </a:br>
            <a:r>
              <a:rPr lang="en-US" sz="2800" b="0" i="0" dirty="0">
                <a:solidFill>
                  <a:srgbClr val="000000"/>
                </a:solidFill>
                <a:effectLst/>
                <a:latin typeface="Aptos"/>
              </a:rPr>
              <a:t>Please email [</a:t>
            </a:r>
            <a:r>
              <a:rPr lang="en-US" sz="2800" b="0" i="0" dirty="0">
                <a:solidFill>
                  <a:srgbClr val="000000"/>
                </a:solidFill>
                <a:effectLst/>
                <a:highlight>
                  <a:srgbClr val="FFFF00"/>
                </a:highlight>
                <a:latin typeface="Aptos"/>
              </a:rPr>
              <a:t>email</a:t>
            </a:r>
            <a:r>
              <a:rPr lang="en-US" sz="2800" b="0" i="0" dirty="0">
                <a:solidFill>
                  <a:srgbClr val="000000"/>
                </a:solidFill>
                <a:effectLst/>
                <a:latin typeface="Aptos"/>
              </a:rPr>
              <a:t>] or call [</a:t>
            </a:r>
            <a:r>
              <a:rPr lang="en-US" sz="2800" b="0" i="0" dirty="0">
                <a:solidFill>
                  <a:srgbClr val="000000"/>
                </a:solidFill>
                <a:effectLst/>
                <a:highlight>
                  <a:srgbClr val="FFFF00"/>
                </a:highlight>
                <a:latin typeface="Aptos"/>
              </a:rPr>
              <a:t>phone number</a:t>
            </a:r>
            <a:r>
              <a:rPr lang="en-US" sz="2800" b="0" i="0" dirty="0">
                <a:solidFill>
                  <a:srgbClr val="000000"/>
                </a:solidFill>
                <a:effectLst/>
                <a:latin typeface="Aptos"/>
              </a:rPr>
              <a:t>] by </a:t>
            </a:r>
            <a:r>
              <a:rPr lang="en-US" sz="2800" b="0" i="0" dirty="0">
                <a:solidFill>
                  <a:srgbClr val="000000"/>
                </a:solidFill>
                <a:effectLst/>
                <a:highlight>
                  <a:srgbClr val="FFFF00"/>
                </a:highlight>
                <a:latin typeface="Aptos"/>
              </a:rPr>
              <a:t>[date] </a:t>
            </a:r>
            <a:r>
              <a:rPr lang="en-US" sz="2800" dirty="0">
                <a:solidFill>
                  <a:srgbClr val="000000"/>
                </a:solidFill>
                <a:latin typeface="Aptos"/>
              </a:rPr>
              <a:t>to request access accommodations.</a:t>
            </a:r>
            <a:endParaRPr lang="en-US" sz="2800" strike="sngStrike" dirty="0">
              <a:latin typeface="Aptos"/>
            </a:endParaRPr>
          </a:p>
        </p:txBody>
      </p:sp>
      <p:sp>
        <p:nvSpPr>
          <p:cNvPr id="5" name="TextBox 4">
            <a:extLst>
              <a:ext uri="{FF2B5EF4-FFF2-40B4-BE49-F238E27FC236}">
                <a16:creationId xmlns:a16="http://schemas.microsoft.com/office/drawing/2014/main" id="{8A889841-D939-A151-E57A-B39328C2C7D3}"/>
              </a:ext>
            </a:extLst>
          </p:cNvPr>
          <p:cNvSpPr txBox="1"/>
          <p:nvPr/>
        </p:nvSpPr>
        <p:spPr>
          <a:xfrm>
            <a:off x="1071303" y="14323828"/>
            <a:ext cx="11573394" cy="2246769"/>
          </a:xfrm>
          <a:prstGeom prst="rect">
            <a:avLst/>
          </a:prstGeom>
          <a:noFill/>
        </p:spPr>
        <p:txBody>
          <a:bodyPr wrap="square">
            <a:spAutoFit/>
          </a:bodyPr>
          <a:lstStyle/>
          <a:p>
            <a:r>
              <a:rPr lang="en-US" sz="2800" dirty="0"/>
              <a:t>Text atop a cartoon style drawing of a winding road with sidewalks and crosswalks. Zoomed in photos of a crosswalk and curb ramp are called out. Text says, “Join us! Help us plan for accessible sidewalks and streets. </a:t>
            </a:r>
            <a:r>
              <a:rPr lang="en-US" sz="2800" dirty="0">
                <a:highlight>
                  <a:srgbClr val="FFFF00"/>
                </a:highlight>
              </a:rPr>
              <a:t>[Name of meeting, date, time]. </a:t>
            </a:r>
            <a:r>
              <a:rPr lang="en-US" sz="2800" dirty="0"/>
              <a:t>Contact </a:t>
            </a:r>
            <a:r>
              <a:rPr lang="en-US" sz="2800" dirty="0">
                <a:highlight>
                  <a:srgbClr val="FFFF00"/>
                </a:highlight>
              </a:rPr>
              <a:t>[name] </a:t>
            </a:r>
            <a:r>
              <a:rPr lang="en-US" sz="2800" dirty="0"/>
              <a:t>at </a:t>
            </a:r>
            <a:r>
              <a:rPr lang="en-US" sz="2800" dirty="0">
                <a:highlight>
                  <a:srgbClr val="FFFF00"/>
                </a:highlight>
              </a:rPr>
              <a:t>[email] </a:t>
            </a:r>
            <a:r>
              <a:rPr lang="en-US" sz="2800" dirty="0"/>
              <a:t>or </a:t>
            </a:r>
            <a:r>
              <a:rPr lang="en-US" sz="2800" dirty="0">
                <a:highlight>
                  <a:srgbClr val="FFFF00"/>
                </a:highlight>
              </a:rPr>
              <a:t>[phone] </a:t>
            </a:r>
            <a:r>
              <a:rPr lang="en-US" sz="2800" dirty="0"/>
              <a:t>with questions or access requests. </a:t>
            </a:r>
          </a:p>
        </p:txBody>
      </p:sp>
    </p:spTree>
    <p:extLst>
      <p:ext uri="{BB962C8B-B14F-4D97-AF65-F5344CB8AC3E}">
        <p14:creationId xmlns:p14="http://schemas.microsoft.com/office/powerpoint/2010/main" val="1640319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99E837-691A-D4B6-2982-18BADE950ACC}"/>
              </a:ext>
            </a:extLst>
          </p:cNvPr>
          <p:cNvSpPr txBox="1"/>
          <p:nvPr/>
        </p:nvSpPr>
        <p:spPr>
          <a:xfrm>
            <a:off x="547838" y="13090632"/>
            <a:ext cx="12921977" cy="2554545"/>
          </a:xfrm>
          <a:prstGeom prst="rect">
            <a:avLst/>
          </a:prstGeom>
          <a:noFill/>
        </p:spPr>
        <p:txBody>
          <a:bodyPr wrap="square">
            <a:spAutoFit/>
          </a:bodyPr>
          <a:lstStyle/>
          <a:p>
            <a:r>
              <a:rPr lang="en-US" sz="4800" b="1">
                <a:solidFill>
                  <a:schemeClr val="bg1"/>
                </a:solidFill>
                <a:latin typeface="Open Sans" panose="020B0606030504020204" pitchFamily="34" charset="0"/>
                <a:ea typeface="Open Sans" panose="020B0606030504020204" pitchFamily="34" charset="0"/>
                <a:cs typeface="Open Sans" panose="020B0606030504020204" pitchFamily="34" charset="0"/>
              </a:rPr>
              <a:t>[Name of Meeting]</a:t>
            </a:r>
          </a:p>
          <a:p>
            <a:r>
              <a:rPr lang="en-US" sz="4000" b="1">
                <a:highlight>
                  <a:srgbClr val="FFFF00"/>
                </a:highlight>
                <a:latin typeface="Open Sans" panose="020B0606030504020204" pitchFamily="34" charset="0"/>
                <a:ea typeface="Open Sans" panose="020B0606030504020204" pitchFamily="34" charset="0"/>
                <a:cs typeface="Open Sans" panose="020B0606030504020204" pitchFamily="34" charset="0"/>
              </a:rPr>
              <a:t>Date | Time</a:t>
            </a:r>
            <a:br>
              <a:rPr lang="en-US" sz="4000" b="1">
                <a:highlight>
                  <a:srgbClr val="FFFF00"/>
                </a:highlight>
                <a:latin typeface="Open Sans" panose="020B0606030504020204" pitchFamily="34" charset="0"/>
                <a:ea typeface="Open Sans" panose="020B0606030504020204" pitchFamily="34" charset="0"/>
                <a:cs typeface="Open Sans" panose="020B0606030504020204" pitchFamily="34" charset="0"/>
              </a:rPr>
            </a:br>
            <a:br>
              <a:rPr lang="en-US" sz="4800" b="1">
                <a:highlight>
                  <a:srgbClr val="FFFF00"/>
                </a:highlight>
                <a:latin typeface="Open Sans" panose="020B0606030504020204" pitchFamily="34" charset="0"/>
                <a:ea typeface="Open Sans" panose="020B0606030504020204" pitchFamily="34" charset="0"/>
                <a:cs typeface="Open Sans" panose="020B0606030504020204" pitchFamily="34" charset="0"/>
              </a:rPr>
            </a:br>
            <a:r>
              <a:rPr lang="en-US" sz="2400" b="1">
                <a:highlight>
                  <a:srgbClr val="FFFF00"/>
                </a:highlight>
                <a:latin typeface="Open Sans" panose="020B0606030504020204" pitchFamily="34" charset="0"/>
                <a:ea typeface="Open Sans" panose="020B0606030504020204" pitchFamily="34" charset="0"/>
                <a:cs typeface="Open Sans" panose="020B0606030504020204" pitchFamily="34" charset="0"/>
              </a:rPr>
              <a:t>Contact [name] at [phone] [email] for access requests</a:t>
            </a:r>
          </a:p>
        </p:txBody>
      </p:sp>
      <p:sp>
        <p:nvSpPr>
          <p:cNvPr id="3" name="Rectangle 2">
            <a:extLst>
              <a:ext uri="{FF2B5EF4-FFF2-40B4-BE49-F238E27FC236}">
                <a16:creationId xmlns:a16="http://schemas.microsoft.com/office/drawing/2014/main" id="{F89C0FE4-5D35-34F9-57EF-52B5AFF27610}"/>
              </a:ext>
            </a:extLst>
          </p:cNvPr>
          <p:cNvSpPr/>
          <p:nvPr/>
        </p:nvSpPr>
        <p:spPr>
          <a:xfrm>
            <a:off x="6182360" y="16220440"/>
            <a:ext cx="3627120" cy="67056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Delete this box and replace with your jurisdiction’s logo</a:t>
            </a:r>
          </a:p>
        </p:txBody>
      </p:sp>
    </p:spTree>
    <p:extLst>
      <p:ext uri="{BB962C8B-B14F-4D97-AF65-F5344CB8AC3E}">
        <p14:creationId xmlns:p14="http://schemas.microsoft.com/office/powerpoint/2010/main" val="3111162358"/>
      </p:ext>
    </p:extLst>
  </p:cSld>
  <p:clrMapOvr>
    <a:masterClrMapping/>
  </p:clrMapOvr>
</p:sld>
</file>

<file path=ppt/theme/theme1.xml><?xml version="1.0" encoding="utf-8"?>
<a:theme xmlns:a="http://schemas.openxmlformats.org/drawingml/2006/main" name="Office Theme">
  <a:themeElements>
    <a:clrScheme name="Custom 1">
      <a:dk1>
        <a:srgbClr val="020000"/>
      </a:dk1>
      <a:lt1>
        <a:srgbClr val="FFFFFF"/>
      </a:lt1>
      <a:dk2>
        <a:srgbClr val="008FD5"/>
      </a:dk2>
      <a:lt2>
        <a:srgbClr val="6DAE4F"/>
      </a:lt2>
      <a:accent1>
        <a:srgbClr val="1D0D33"/>
      </a:accent1>
      <a:accent2>
        <a:srgbClr val="E97132"/>
      </a:accent2>
      <a:accent3>
        <a:srgbClr val="3E6730"/>
      </a:accent3>
      <a:accent4>
        <a:srgbClr val="1E478E"/>
      </a:accent4>
      <a:accent5>
        <a:srgbClr val="D0E3A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51250c7-af4a-4479-a319-bf09939f17d7" xsi:nil="true"/>
    <lcf76f155ced4ddcb4097134ff3c332f xmlns="e95c53a4-fda6-462d-8b08-f00d2cdc873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DA910FA69664F4E9EC0C456C2D1CDDA" ma:contentTypeVersion="17" ma:contentTypeDescription="Create a new document." ma:contentTypeScope="" ma:versionID="ae96d863eea328d77565c10f9e6ae298">
  <xsd:schema xmlns:xsd="http://www.w3.org/2001/XMLSchema" xmlns:xs="http://www.w3.org/2001/XMLSchema" xmlns:p="http://schemas.microsoft.com/office/2006/metadata/properties" xmlns:ns2="e95c53a4-fda6-462d-8b08-f00d2cdc8730" xmlns:ns3="851250c7-af4a-4479-a319-bf09939f17d7" targetNamespace="http://schemas.microsoft.com/office/2006/metadata/properties" ma:root="true" ma:fieldsID="26e707dd7703a760626878dd1d123193" ns2:_="" ns3:_="">
    <xsd:import namespace="e95c53a4-fda6-462d-8b08-f00d2cdc8730"/>
    <xsd:import namespace="851250c7-af4a-4479-a319-bf09939f17d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5c53a4-fda6-462d-8b08-f00d2cdc87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493a831-5792-4b22-ab1b-d647bf459edc"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51250c7-af4a-4479-a319-bf09939f17d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a693d21-99e3-4277-85ef-7cf5fc65d250}" ma:internalName="TaxCatchAll" ma:showField="CatchAllData" ma:web="851250c7-af4a-4479-a319-bf09939f17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6959B5-31CF-4A75-A25C-73DA438445D6}">
  <ds:schemaRefs>
    <ds:schemaRef ds:uri="http://purl.org/dc/dcmitype/"/>
    <ds:schemaRef ds:uri="http://purl.org/dc/terms/"/>
    <ds:schemaRef ds:uri="988e1ed6-4c01-4b36-99c5-00d7438820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schemas.microsoft.com/office/2006/metadata/properties"/>
    <ds:schemaRef ds:uri="92335d7f-d615-4d76-8529-a3948c11df55"/>
    <ds:schemaRef ds:uri="http://www.w3.org/XML/1998/namespace"/>
    <ds:schemaRef ds:uri="851250c7-af4a-4479-a319-bf09939f17d7"/>
    <ds:schemaRef ds:uri="e95c53a4-fda6-462d-8b08-f00d2cdc8730"/>
  </ds:schemaRefs>
</ds:datastoreItem>
</file>

<file path=customXml/itemProps2.xml><?xml version="1.0" encoding="utf-8"?>
<ds:datastoreItem xmlns:ds="http://schemas.openxmlformats.org/officeDocument/2006/customXml" ds:itemID="{043EA7AD-FA0B-4905-B0B1-768E7E534E6C}">
  <ds:schemaRefs>
    <ds:schemaRef ds:uri="http://schemas.microsoft.com/sharepoint/v3/contenttype/forms"/>
  </ds:schemaRefs>
</ds:datastoreItem>
</file>

<file path=customXml/itemProps3.xml><?xml version="1.0" encoding="utf-8"?>
<ds:datastoreItem xmlns:ds="http://schemas.openxmlformats.org/officeDocument/2006/customXml" ds:itemID="{1C37EC8C-BA5D-4F64-BE34-6EC98BB4522F}"/>
</file>

<file path=docProps/app.xml><?xml version="1.0" encoding="utf-8"?>
<Properties xmlns="http://schemas.openxmlformats.org/officeDocument/2006/extended-properties" xmlns:vt="http://schemas.openxmlformats.org/officeDocument/2006/docPropsVTypes">
  <Template>Office Theme</Template>
  <TotalTime>0</TotalTime>
  <Words>1375</Words>
  <Application>Microsoft Office PowerPoint</Application>
  <PresentationFormat>Custom</PresentationFormat>
  <Paragraphs>59</Paragraphs>
  <Slides>7</Slides>
  <Notes>3</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Social media templates</vt:lpstr>
      <vt:lpstr>Social media templates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Haley McDonnell</dc:creator>
  <cp:lastModifiedBy>Fiona Kennedy</cp:lastModifiedBy>
  <cp:revision>16</cp:revision>
  <dcterms:created xsi:type="dcterms:W3CDTF">2025-04-15T15:56:05Z</dcterms:created>
  <dcterms:modified xsi:type="dcterms:W3CDTF">2026-03-05T21:31:17Z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0x010100CDA910FA69664F4E9EC0C456C2D1CDDA</vt:lpwstr>
  </property>
  <property fmtid="{D5CDD505-2E9C-101B-9397-08002B2CF9AE}" pid="3" name="MediaServiceImageTags">
    <vt:lpwstr/>
  </property>
  <property fmtid="{D5CDD505-2E9C-101B-9397-08002B2CF9AE}" pid="4" name="MSIP_Label_70499eb2-e279-4942-bd63-d5ebf8ec43c8_Enabled">
    <vt:lpwstr>true</vt:lpwstr>
  </property>
  <property fmtid="{D5CDD505-2E9C-101B-9397-08002B2CF9AE}" pid="5" name="MSIP_Label_70499eb2-e279-4942-bd63-d5ebf8ec43c8_SetDate">
    <vt:lpwstr>2025-07-23T14:18:50Z</vt:lpwstr>
  </property>
  <property fmtid="{D5CDD505-2E9C-101B-9397-08002B2CF9AE}" pid="6" name="MSIP_Label_70499eb2-e279-4942-bd63-d5ebf8ec43c8_Method">
    <vt:lpwstr>Standard</vt:lpwstr>
  </property>
  <property fmtid="{D5CDD505-2E9C-101B-9397-08002B2CF9AE}" pid="7" name="MSIP_Label_70499eb2-e279-4942-bd63-d5ebf8ec43c8_Name">
    <vt:lpwstr>defa4170-0d19-0005-0004-bc88714345d2</vt:lpwstr>
  </property>
  <property fmtid="{D5CDD505-2E9C-101B-9397-08002B2CF9AE}" pid="8" name="MSIP_Label_70499eb2-e279-4942-bd63-d5ebf8ec43c8_SiteId">
    <vt:lpwstr>43b185b9-e6d9-45a5-8e36-4c08dc0ab1a2</vt:lpwstr>
  </property>
  <property fmtid="{D5CDD505-2E9C-101B-9397-08002B2CF9AE}" pid="9" name="MSIP_Label_70499eb2-e279-4942-bd63-d5ebf8ec43c8_ActionId">
    <vt:lpwstr>b4840780-aa64-4845-b82e-8e9a76aaf934</vt:lpwstr>
  </property>
  <property fmtid="{D5CDD505-2E9C-101B-9397-08002B2CF9AE}" pid="10" name="MSIP_Label_70499eb2-e279-4942-bd63-d5ebf8ec43c8_ContentBits">
    <vt:lpwstr>0</vt:lpwstr>
  </property>
  <property fmtid="{D5CDD505-2E9C-101B-9397-08002B2CF9AE}" pid="11" name="MSIP_Label_70499eb2-e279-4942-bd63-d5ebf8ec43c8_Tag">
    <vt:lpwstr>10, 3, 0, 1</vt:lpwstr>
  </property>
</Properties>
</file>