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3" r:id="rId5"/>
  </p:sldMasterIdLst>
  <p:notesMasterIdLst>
    <p:notesMasterId r:id="rId9"/>
  </p:notesMasterIdLst>
  <p:sldIdLst>
    <p:sldId id="290" r:id="rId6"/>
    <p:sldId id="285" r:id="rId7"/>
    <p:sldId id="286" r:id="rId8"/>
  </p:sldIdLst>
  <p:sldSz cx="21945600" cy="16459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F10D6B-0587-A032-F2DD-6E20CCF25C37}" name="Fiona Kennedy" initials="FK" userId="S::fiona_musecommunitydesign.com#ext#@cmapil.onmicrosoft.com::855239dc-15c0-4a36-ad46-4e5e4473a358" providerId="AD"/>
  <p188:author id="{4F381086-6404-7371-C7DF-827D594D3409}" name="Dhara Shah" initials="DS" userId="S::dhara@musecommunitydesign.com::4eda443e-cedc-4096-9b34-30e9ed92a17c" providerId="AD"/>
  <p188:author id="{2C520ADD-1158-7996-5CCD-06E33F5BC132}" name="Fiona Kennedy" initials="FK" userId="S::fiona@musecommunitydesign.com::43072341-38b3-4cce-a516-cf4866b8ea6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78E"/>
    <a:srgbClr val="DDEAF8"/>
    <a:srgbClr val="797979"/>
    <a:srgbClr val="6DA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DB55EB-9BB4-B3F3-992D-60876C2191AD}" v="1" dt="2026-03-06T19:06:28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86877-A111-4ECB-8C3E-AF06B7D71DA8}" type="datetimeFigureOut">
              <a:rPr lang="en-US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314E2-F93D-4C2A-98F9-5C4560693D1F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canva.com/qr-code-generator/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rectangular frame with white text&#10;&#10;AI-generated content may be incorrect.">
            <a:extLst>
              <a:ext uri="{FF2B5EF4-FFF2-40B4-BE49-F238E27FC236}">
                <a16:creationId xmlns:a16="http://schemas.microsoft.com/office/drawing/2014/main" id="{F69ABC42-0B3E-EE2F-708C-CBBD95CC5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1945600" cy="1645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514626-2BAF-35BB-8973-71A50B97C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62900" y="14907279"/>
            <a:ext cx="3467400" cy="89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3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802-AFA8-374C-964E-D705B4F8DAE6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ED06-8FF3-4346-B97A-DEE79727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8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876300"/>
            <a:ext cx="4732020" cy="139484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876300"/>
            <a:ext cx="13921740" cy="139484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802-AFA8-374C-964E-D705B4F8DAE6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ED06-8FF3-4346-B97A-DEE79727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73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7069C-EC67-EC4C-B0AC-497F048E996C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E7D5-3D8F-5E47-BE00-1C10094F6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97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59B882-88C5-4D46-6B03-C05A32FEBC66}"/>
              </a:ext>
            </a:extLst>
          </p:cNvPr>
          <p:cNvSpPr/>
          <p:nvPr userDrawn="1"/>
        </p:nvSpPr>
        <p:spPr>
          <a:xfrm>
            <a:off x="0" y="721069"/>
            <a:ext cx="21945600" cy="2325919"/>
          </a:xfrm>
          <a:prstGeom prst="rect">
            <a:avLst/>
          </a:prstGeom>
          <a:solidFill>
            <a:srgbClr val="1E478E"/>
          </a:solidFill>
          <a:ln>
            <a:solidFill>
              <a:srgbClr val="1E4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8">
              <a:solidFill>
                <a:srgbClr val="1E478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976CFB-8B4C-2703-63A5-75349F47D999}"/>
              </a:ext>
            </a:extLst>
          </p:cNvPr>
          <p:cNvSpPr txBox="1"/>
          <p:nvPr userDrawn="1"/>
        </p:nvSpPr>
        <p:spPr>
          <a:xfrm>
            <a:off x="1141789" y="3639747"/>
            <a:ext cx="20222459" cy="11876482"/>
          </a:xfrm>
          <a:prstGeom prst="rect">
            <a:avLst/>
          </a:prstGeom>
          <a:noFill/>
        </p:spPr>
        <p:txBody>
          <a:bodyPr wrap="square" lIns="87782" tIns="43891" rIns="87782" bIns="43891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>
                <a:solidFill>
                  <a:srgbClr val="1E478E"/>
                </a:solidFill>
                <a:latin typeface="Calibri"/>
                <a:ea typeface="Calibri"/>
                <a:cs typeface="Calibri"/>
              </a:rPr>
              <a:t>Why use a yard sign?</a:t>
            </a:r>
            <a:endParaRPr lang="en-US"/>
          </a:p>
          <a:p>
            <a:pPr>
              <a:spcAft>
                <a:spcPts val="1200"/>
              </a:spcAft>
            </a:pPr>
            <a:r>
              <a:rPr lang="en-US" sz="3200">
                <a:latin typeface="Calibri"/>
                <a:cs typeface="Calibri"/>
              </a:rPr>
              <a:t>Yard signs are an eye-catching way to inform people of the planning process. The purpose of the Yard Sign is to increase the amount of people taking a survey and draw additional awareness to the project Engage HQ site.</a:t>
            </a:r>
            <a:endParaRPr lang="en-US" sz="3200">
              <a:latin typeface="Calibri"/>
              <a:ea typeface="Calibri"/>
              <a:cs typeface="Calibri"/>
            </a:endParaRPr>
          </a:p>
          <a:p>
            <a:endParaRPr lang="en-US" sz="4000" b="1">
              <a:solidFill>
                <a:srgbClr val="1E478E"/>
              </a:solidFill>
              <a:latin typeface="Calibri"/>
              <a:ea typeface="Calibri"/>
              <a:cs typeface="Calibri"/>
            </a:endParaRPr>
          </a:p>
          <a:p>
            <a:r>
              <a:rPr lang="en-US" sz="4000" b="1">
                <a:solidFill>
                  <a:srgbClr val="1E478E"/>
                </a:solidFill>
                <a:latin typeface="Calibri"/>
                <a:ea typeface="Calibri"/>
                <a:cs typeface="Calibri"/>
              </a:rPr>
              <a:t>How to edit the template:</a:t>
            </a:r>
          </a:p>
          <a:p>
            <a:endParaRPr lang="en-US" sz="4000" b="1" u="sng">
              <a:latin typeface="Calibri"/>
              <a:cs typeface="Calibri"/>
            </a:endParaRPr>
          </a:p>
          <a:p>
            <a:endParaRPr lang="en-US" sz="4000" b="1" u="sng">
              <a:latin typeface="Calibri"/>
              <a:cs typeface="Calibri"/>
            </a:endParaRPr>
          </a:p>
          <a:p>
            <a:endParaRPr lang="en-US" sz="4000" b="1" u="sng">
              <a:latin typeface="Calibri"/>
              <a:cs typeface="Calibri"/>
            </a:endParaRPr>
          </a:p>
          <a:p>
            <a:endParaRPr lang="en-US" sz="4000" b="1" u="sng">
              <a:latin typeface="Calibri"/>
              <a:cs typeface="Calibri"/>
            </a:endParaRPr>
          </a:p>
          <a:p>
            <a:endParaRPr lang="en-US" sz="4000" b="1" u="sng">
              <a:latin typeface="Calibri"/>
              <a:cs typeface="Calibri"/>
            </a:endParaRPr>
          </a:p>
          <a:p>
            <a:endParaRPr lang="en-US" sz="4000" b="1" u="sng">
              <a:latin typeface="Calibri"/>
              <a:cs typeface="Calibri"/>
            </a:endParaRPr>
          </a:p>
          <a:p>
            <a:endParaRPr lang="en-US" sz="4000" b="1" u="sng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Aft>
                <a:spcPts val="1200"/>
              </a:spcAft>
            </a:pPr>
            <a:r>
              <a:rPr lang="en-US" sz="4000" b="1">
                <a:solidFill>
                  <a:srgbClr val="1E478E"/>
                </a:solidFill>
                <a:latin typeface="Calibri"/>
                <a:cs typeface="Calibri"/>
              </a:rPr>
              <a:t>Creating a custom QR code and bit.ly link</a:t>
            </a:r>
            <a:endParaRPr lang="en-US" sz="4000">
              <a:latin typeface="Calibri"/>
              <a:ea typeface="Calibri"/>
              <a:cs typeface="Calibri"/>
            </a:endParaRPr>
          </a:p>
          <a:p>
            <a:r>
              <a:rPr lang="en-US" sz="3200">
                <a:latin typeface="Calibri"/>
                <a:ea typeface="Calibri"/>
                <a:cs typeface="Calibri"/>
              </a:rPr>
              <a:t>The QR code should direct to your project's Engagement HQ (EHQ) site hosted by CMAP. QR codes can be made through a free online tool, </a:t>
            </a:r>
            <a:r>
              <a:rPr lang="en-US" sz="3200">
                <a:solidFill>
                  <a:schemeClr val="tx1"/>
                </a:solidFill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Canva QR code generator</a:t>
            </a:r>
            <a:r>
              <a:rPr lang="en-US" sz="32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en-US" sz="3200">
                <a:latin typeface="Calibri"/>
                <a:ea typeface="Calibri"/>
                <a:cs typeface="Calibri"/>
              </a:rPr>
              <a:t>CMAP Branded bit.ly links can be made by reaching out to your CMAP project manager, if your municipality has a bit.ly account that can be used as well.</a:t>
            </a:r>
          </a:p>
          <a:p>
            <a:endParaRPr lang="en-US" sz="3200">
              <a:latin typeface="Calibri"/>
              <a:ea typeface="Calibri"/>
              <a:cs typeface="Calibri"/>
            </a:endParaRPr>
          </a:p>
          <a:p>
            <a:r>
              <a:rPr lang="en-US" sz="4000" b="1">
                <a:solidFill>
                  <a:srgbClr val="1E478E"/>
                </a:solidFill>
                <a:latin typeface="Calibri"/>
                <a:ea typeface="Calibri"/>
                <a:cs typeface="Calibri"/>
              </a:rPr>
              <a:t>Printing instructions</a:t>
            </a:r>
            <a:endParaRPr lang="en-US"/>
          </a:p>
          <a:p>
            <a:endParaRPr lang="en-US" sz="3200">
              <a:latin typeface="Calibri"/>
              <a:ea typeface="Calibri"/>
              <a:cs typeface="Calibri"/>
            </a:endParaRPr>
          </a:p>
          <a:p>
            <a:r>
              <a:rPr lang="en-US" sz="3200">
                <a:latin typeface="Calibri"/>
                <a:ea typeface="Calibri"/>
                <a:cs typeface="Calibri"/>
              </a:rPr>
              <a:t>When you are finished customizing, export the file and work with a local printer to print as a 24x18 yard sign.</a:t>
            </a:r>
            <a:endParaRPr lang="en-US" sz="3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D6C541-E1BF-5F96-0790-D51089AD9349}"/>
              </a:ext>
            </a:extLst>
          </p:cNvPr>
          <p:cNvSpPr txBox="1">
            <a:spLocks/>
          </p:cNvSpPr>
          <p:nvPr userDrawn="1"/>
        </p:nvSpPr>
        <p:spPr>
          <a:xfrm>
            <a:off x="1075441" y="1466189"/>
            <a:ext cx="15799766" cy="1428438"/>
          </a:xfrm>
          <a:prstGeom prst="rect">
            <a:avLst/>
          </a:prstGeom>
        </p:spPr>
        <p:txBody>
          <a:bodyPr vert="horz" lIns="87782" tIns="43891" rIns="87782" bIns="43891" rtlCol="0" anchor="b"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6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How to use this template</a:t>
            </a:r>
            <a:endParaRPr lang="en-US" sz="8600" b="1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119AB-71E2-7F9D-C2EB-34A8D4795C46}"/>
              </a:ext>
            </a:extLst>
          </p:cNvPr>
          <p:cNvSpPr txBox="1"/>
          <p:nvPr userDrawn="1"/>
        </p:nvSpPr>
        <p:spPr>
          <a:xfrm>
            <a:off x="1132046" y="929107"/>
            <a:ext cx="395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Yard 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74C10-2F3B-ED8B-4A7D-9619C9A50AE9}"/>
              </a:ext>
            </a:extLst>
          </p:cNvPr>
          <p:cNvSpPr txBox="1"/>
          <p:nvPr userDrawn="1"/>
        </p:nvSpPr>
        <p:spPr>
          <a:xfrm>
            <a:off x="1141789" y="7198548"/>
            <a:ext cx="13397171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>
                <a:latin typeface="Calibri"/>
                <a:ea typeface="Calibri"/>
                <a:cs typeface="Calibri"/>
              </a:rPr>
              <a:t>All text highlighted in yellow should be replaced with relevant information about your project and community. Images can also be replaced with photos from the community you are working in.  </a:t>
            </a:r>
          </a:p>
          <a:p>
            <a:endParaRPr lang="en-US" sz="3200">
              <a:latin typeface="Calibri"/>
              <a:ea typeface="Calibri"/>
              <a:cs typeface="Calibri"/>
            </a:endParaRPr>
          </a:p>
          <a:p>
            <a:r>
              <a:rPr lang="en-US" sz="3200">
                <a:latin typeface="Calibri"/>
                <a:ea typeface="Calibri"/>
                <a:cs typeface="Calibri"/>
              </a:rPr>
              <a:t>These templates were created with Microsoft PowerPoint and can be uploaded to Google Slides via Google Drive.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2EBCC2-4271-6FD0-3707-A791AE009D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84332" y="5955191"/>
            <a:ext cx="6050107" cy="45488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21C79F-BFAA-0A6C-2AB3-25E2ED25FADC}"/>
              </a:ext>
            </a:extLst>
          </p:cNvPr>
          <p:cNvSpPr txBox="1"/>
          <p:nvPr userDrawn="1"/>
        </p:nvSpPr>
        <p:spPr>
          <a:xfrm>
            <a:off x="14884332" y="10696657"/>
            <a:ext cx="3338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Sample Yard Sign</a:t>
            </a:r>
          </a:p>
        </p:txBody>
      </p:sp>
    </p:spTree>
    <p:extLst>
      <p:ext uri="{BB962C8B-B14F-4D97-AF65-F5344CB8AC3E}">
        <p14:creationId xmlns:p14="http://schemas.microsoft.com/office/powerpoint/2010/main" val="309020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D1AB-8FE7-5F2D-AFE1-03370D40C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5" y="876300"/>
            <a:ext cx="18929350" cy="318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0FA22-79F0-765A-B0AC-DFDD447D5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25" y="4381500"/>
            <a:ext cx="18929350" cy="10442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35792-7B6E-A1FF-0145-C2560FAB38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8125" y="15255875"/>
            <a:ext cx="4938713" cy="876300"/>
          </a:xfrm>
          <a:prstGeom prst="rect">
            <a:avLst/>
          </a:prstGeom>
        </p:spPr>
        <p:txBody>
          <a:bodyPr/>
          <a:lstStyle/>
          <a:p>
            <a:fld id="{E20D23E4-A309-9344-9ED9-F05A4754B8A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336C8-F0B6-C69D-1656-D5DF5200E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69163" y="15255875"/>
            <a:ext cx="7407275" cy="87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D79D2-F118-6FED-E9E2-E7C231BB3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8763" y="15255875"/>
            <a:ext cx="4938712" cy="876300"/>
          </a:xfrm>
          <a:prstGeom prst="rect">
            <a:avLst/>
          </a:prstGeom>
        </p:spPr>
        <p:txBody>
          <a:bodyPr/>
          <a:lstStyle/>
          <a:p>
            <a:fld id="{DDE490FB-320B-AC46-AD16-9B80672C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8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4E715-CE63-F48A-78DD-7DD0C473C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013" y="4103688"/>
            <a:ext cx="18927762" cy="684688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D2F55-E3FB-0AA4-952D-66FC148A0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7013" y="11014075"/>
            <a:ext cx="18927762" cy="3600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83D1B-1A80-00CF-1479-02605D8A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8125" y="15255875"/>
            <a:ext cx="4938713" cy="876300"/>
          </a:xfrm>
          <a:prstGeom prst="rect">
            <a:avLst/>
          </a:prstGeom>
        </p:spPr>
        <p:txBody>
          <a:bodyPr/>
          <a:lstStyle/>
          <a:p>
            <a:fld id="{E20D23E4-A309-9344-9ED9-F05A4754B8A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325F3-1032-F841-E0E2-7C01C7996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69163" y="15255875"/>
            <a:ext cx="7407275" cy="87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2129-47FF-CC34-88BD-72240161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8763" y="15255875"/>
            <a:ext cx="4938712" cy="876300"/>
          </a:xfrm>
          <a:prstGeom prst="rect">
            <a:avLst/>
          </a:prstGeom>
        </p:spPr>
        <p:txBody>
          <a:bodyPr/>
          <a:lstStyle/>
          <a:p>
            <a:fld id="{DDE490FB-320B-AC46-AD16-9B80672C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5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C9EC-7F48-6244-7490-68F4DAA6C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5" y="876300"/>
            <a:ext cx="18929350" cy="318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F4C5-E563-CA01-3063-612559DBC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8125" y="4381500"/>
            <a:ext cx="9388475" cy="10442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9F05A-D76E-1850-A419-B45C507F1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49000" y="4381500"/>
            <a:ext cx="9388475" cy="10442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69837-A1A2-23C8-ABB7-F8D16826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8125" y="15255875"/>
            <a:ext cx="4938713" cy="876300"/>
          </a:xfrm>
          <a:prstGeom prst="rect">
            <a:avLst/>
          </a:prstGeom>
        </p:spPr>
        <p:txBody>
          <a:bodyPr/>
          <a:lstStyle/>
          <a:p>
            <a:fld id="{E20D23E4-A309-9344-9ED9-F05A4754B8A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D5675-3EEA-BF7F-B3CE-29620F1D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69163" y="15255875"/>
            <a:ext cx="7407275" cy="87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4A323-333D-1A7C-7434-81CD5A57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8763" y="15255875"/>
            <a:ext cx="4938712" cy="876300"/>
          </a:xfrm>
          <a:prstGeom prst="rect">
            <a:avLst/>
          </a:prstGeom>
        </p:spPr>
        <p:txBody>
          <a:bodyPr/>
          <a:lstStyle/>
          <a:p>
            <a:fld id="{DDE490FB-320B-AC46-AD16-9B80672C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77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90DE7-BDA4-A8CB-129B-88911DF1C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300" y="876300"/>
            <a:ext cx="18927763" cy="318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F1B38-A178-3E86-145B-E133FBCDB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1300" y="4035425"/>
            <a:ext cx="9283700" cy="19764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250F7-9F9C-09D5-7124-F81E060F1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1300" y="6011863"/>
            <a:ext cx="9283700" cy="8843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BACD23-4071-C2E5-3278-07704AD1E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109325" y="4035425"/>
            <a:ext cx="9329738" cy="19764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9C5A0-2E20-FFC5-30B1-5B206C867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109325" y="6011863"/>
            <a:ext cx="9329738" cy="8843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CC65-43F1-E2BA-5A0A-714F91B8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8125" y="15255875"/>
            <a:ext cx="4938713" cy="876300"/>
          </a:xfrm>
          <a:prstGeom prst="rect">
            <a:avLst/>
          </a:prstGeom>
        </p:spPr>
        <p:txBody>
          <a:bodyPr/>
          <a:lstStyle/>
          <a:p>
            <a:fld id="{E20D23E4-A309-9344-9ED9-F05A4754B8A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5B9AF8-BCA3-5B5E-2A62-ABBC6E53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69163" y="15255875"/>
            <a:ext cx="7407275" cy="87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65825-8904-AEB6-5AD9-FC6E16B0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8763" y="15255875"/>
            <a:ext cx="4938712" cy="876300"/>
          </a:xfrm>
          <a:prstGeom prst="rect">
            <a:avLst/>
          </a:prstGeom>
        </p:spPr>
        <p:txBody>
          <a:bodyPr/>
          <a:lstStyle/>
          <a:p>
            <a:fld id="{DDE490FB-320B-AC46-AD16-9B80672C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8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B3D2-03A0-ABF5-DC14-FFA563C9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5" y="876300"/>
            <a:ext cx="18929350" cy="318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EE8D9-630A-0200-27EC-D5EA9AAC9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8125" y="15255875"/>
            <a:ext cx="4938713" cy="876300"/>
          </a:xfrm>
          <a:prstGeom prst="rect">
            <a:avLst/>
          </a:prstGeom>
        </p:spPr>
        <p:txBody>
          <a:bodyPr/>
          <a:lstStyle/>
          <a:p>
            <a:fld id="{E20D23E4-A309-9344-9ED9-F05A4754B8A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58E5C-C3DB-8B23-4AAA-45CC54DA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69163" y="15255875"/>
            <a:ext cx="7407275" cy="87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B6F00-6099-00F2-E507-2A599B7F5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8763" y="15255875"/>
            <a:ext cx="4938712" cy="876300"/>
          </a:xfrm>
          <a:prstGeom prst="rect">
            <a:avLst/>
          </a:prstGeom>
        </p:spPr>
        <p:txBody>
          <a:bodyPr/>
          <a:lstStyle/>
          <a:p>
            <a:fld id="{DDE490FB-320B-AC46-AD16-9B80672C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39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F93525-9787-24E5-6B26-48FE17F1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8125" y="15255875"/>
            <a:ext cx="4938713" cy="876300"/>
          </a:xfrm>
          <a:prstGeom prst="rect">
            <a:avLst/>
          </a:prstGeom>
        </p:spPr>
        <p:txBody>
          <a:bodyPr/>
          <a:lstStyle/>
          <a:p>
            <a:fld id="{E20D23E4-A309-9344-9ED9-F05A4754B8A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86D04-7ADC-B7B1-103C-347013F5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69163" y="15255875"/>
            <a:ext cx="7407275" cy="87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BD176-551B-D939-445A-73DA4739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8763" y="15255875"/>
            <a:ext cx="4938712" cy="876300"/>
          </a:xfrm>
          <a:prstGeom prst="rect">
            <a:avLst/>
          </a:prstGeom>
        </p:spPr>
        <p:txBody>
          <a:bodyPr/>
          <a:lstStyle/>
          <a:p>
            <a:fld id="{DDE490FB-320B-AC46-AD16-9B80672C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7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green website with white text&#10;&#10;AI-generated content may be incorrect.">
            <a:extLst>
              <a:ext uri="{FF2B5EF4-FFF2-40B4-BE49-F238E27FC236}">
                <a16:creationId xmlns:a16="http://schemas.microsoft.com/office/drawing/2014/main" id="{C08EA1ED-0D45-6099-8578-69D35329D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1945600" cy="1645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4BC7F-E106-C12E-9C26-3D4AA66D1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062900" y="14907279"/>
            <a:ext cx="3467400" cy="89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98997-18FE-E6DC-DC8F-98B358CB4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300" y="1096963"/>
            <a:ext cx="7078663" cy="3840162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9D4E8-1F48-52C2-1066-C4F6ACFD4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9738" y="2370138"/>
            <a:ext cx="11109325" cy="11696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15CDC-4954-6562-84CF-3F5F7C947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1300" y="4937125"/>
            <a:ext cx="7078663" cy="9148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88C7F-10F7-27B7-1120-E890FEE2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8125" y="15255875"/>
            <a:ext cx="4938713" cy="876300"/>
          </a:xfrm>
          <a:prstGeom prst="rect">
            <a:avLst/>
          </a:prstGeom>
        </p:spPr>
        <p:txBody>
          <a:bodyPr/>
          <a:lstStyle/>
          <a:p>
            <a:fld id="{E20D23E4-A309-9344-9ED9-F05A4754B8A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15FB4-3471-7084-DEA5-8C29E3918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69163" y="15255875"/>
            <a:ext cx="7407275" cy="87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8D943-32D0-5AD9-769C-D106BB5D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8763" y="15255875"/>
            <a:ext cx="4938712" cy="876300"/>
          </a:xfrm>
          <a:prstGeom prst="rect">
            <a:avLst/>
          </a:prstGeom>
        </p:spPr>
        <p:txBody>
          <a:bodyPr/>
          <a:lstStyle/>
          <a:p>
            <a:fld id="{DDE490FB-320B-AC46-AD16-9B80672C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13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8D1C-3CFD-CFA4-F7D2-4C7502B09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300" y="1096963"/>
            <a:ext cx="7078663" cy="3840162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687D0-72C9-66FD-5436-3126A876AC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329738" y="2370138"/>
            <a:ext cx="11109325" cy="1169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A4927-3FAB-DC17-3FF5-72559C8FC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1300" y="4937125"/>
            <a:ext cx="7078663" cy="9148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CF5CD-9584-C3BE-826E-EC4DE140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8125" y="15255875"/>
            <a:ext cx="4938713" cy="876300"/>
          </a:xfrm>
          <a:prstGeom prst="rect">
            <a:avLst/>
          </a:prstGeom>
        </p:spPr>
        <p:txBody>
          <a:bodyPr/>
          <a:lstStyle/>
          <a:p>
            <a:fld id="{E20D23E4-A309-9344-9ED9-F05A4754B8A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92E54-0216-9031-7BD1-47FF5572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69163" y="15255875"/>
            <a:ext cx="7407275" cy="87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38034-2454-9BED-884F-6CA9900F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8763" y="15255875"/>
            <a:ext cx="4938712" cy="876300"/>
          </a:xfrm>
          <a:prstGeom prst="rect">
            <a:avLst/>
          </a:prstGeom>
        </p:spPr>
        <p:txBody>
          <a:bodyPr/>
          <a:lstStyle/>
          <a:p>
            <a:fld id="{DDE490FB-320B-AC46-AD16-9B80672C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35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0ACB-9B0D-AFA3-07A7-545715A70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5" y="876300"/>
            <a:ext cx="18929350" cy="318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3CD14-FDCA-4C3C-EBF1-DCB44EE5E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08125" y="4381500"/>
            <a:ext cx="18929350" cy="10442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B90-0862-E88F-06AE-DB6D1EE7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8125" y="15255875"/>
            <a:ext cx="4938713" cy="876300"/>
          </a:xfrm>
          <a:prstGeom prst="rect">
            <a:avLst/>
          </a:prstGeom>
        </p:spPr>
        <p:txBody>
          <a:bodyPr/>
          <a:lstStyle/>
          <a:p>
            <a:fld id="{E20D23E4-A309-9344-9ED9-F05A4754B8A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D8EDE-BF51-FD1D-1A60-DE1EAE73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69163" y="15255875"/>
            <a:ext cx="7407275" cy="87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916-76DA-3D44-300F-ABE9E398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8763" y="15255875"/>
            <a:ext cx="4938712" cy="876300"/>
          </a:xfrm>
          <a:prstGeom prst="rect">
            <a:avLst/>
          </a:prstGeom>
        </p:spPr>
        <p:txBody>
          <a:bodyPr/>
          <a:lstStyle/>
          <a:p>
            <a:fld id="{DDE490FB-320B-AC46-AD16-9B80672C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0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85AE04-3192-82AA-C546-679B0FE44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5705138" y="876300"/>
            <a:ext cx="4732337" cy="139477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3F313B-0FA6-3486-0475-4C8B9FE6B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08125" y="876300"/>
            <a:ext cx="14044613" cy="139477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499C1-1B7A-22F2-A742-8FACF685A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8125" y="15255875"/>
            <a:ext cx="4938713" cy="876300"/>
          </a:xfrm>
          <a:prstGeom prst="rect">
            <a:avLst/>
          </a:prstGeom>
        </p:spPr>
        <p:txBody>
          <a:bodyPr/>
          <a:lstStyle/>
          <a:p>
            <a:fld id="{E20D23E4-A309-9344-9ED9-F05A4754B8A9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82B0-608B-69D7-A20D-610F8A88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69163" y="15255875"/>
            <a:ext cx="7407275" cy="87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4AE0A-EDF4-36A9-CD27-DABD2362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98763" y="15255875"/>
            <a:ext cx="4938712" cy="876300"/>
          </a:xfrm>
          <a:prstGeom prst="rect">
            <a:avLst/>
          </a:prstGeom>
        </p:spPr>
        <p:txBody>
          <a:bodyPr/>
          <a:lstStyle/>
          <a:p>
            <a:fld id="{DDE490FB-320B-AC46-AD16-9B80672C8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39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blue and white template&#10;&#10;AI-generated content may be incorrect.">
            <a:extLst>
              <a:ext uri="{FF2B5EF4-FFF2-40B4-BE49-F238E27FC236}">
                <a16:creationId xmlns:a16="http://schemas.microsoft.com/office/drawing/2014/main" id="{53235032-92BA-4E55-CFF0-BB72A8A59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1945600" cy="164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16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4381500"/>
            <a:ext cx="9326880" cy="104432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4381500"/>
            <a:ext cx="9326880" cy="104432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802-AFA8-374C-964E-D705B4F8DAE6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ED06-8FF3-4346-B97A-DEE79727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0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876304"/>
            <a:ext cx="18928080" cy="31813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4034791"/>
            <a:ext cx="9284016" cy="1977389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6012180"/>
            <a:ext cx="9284016" cy="8843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4034791"/>
            <a:ext cx="9329738" cy="1977389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6012180"/>
            <a:ext cx="9329738" cy="8843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802-AFA8-374C-964E-D705B4F8DAE6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ED06-8FF3-4346-B97A-DEE79727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05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802-AFA8-374C-964E-D705B4F8DAE6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ED06-8FF3-4346-B97A-DEE79727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4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802-AFA8-374C-964E-D705B4F8DAE6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ED06-8FF3-4346-B97A-DEE79727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3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1097280"/>
            <a:ext cx="7078027" cy="384048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2369824"/>
            <a:ext cx="11109960" cy="116967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4937760"/>
            <a:ext cx="7078027" cy="9147811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802-AFA8-374C-964E-D705B4F8DAE6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ED06-8FF3-4346-B97A-DEE79727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87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1097280"/>
            <a:ext cx="7078027" cy="384048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2369824"/>
            <a:ext cx="11109960" cy="116967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4937760"/>
            <a:ext cx="7078027" cy="9147811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0802-AFA8-374C-964E-D705B4F8DAE6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3ED06-8FF3-4346-B97A-DEE79727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2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876304"/>
            <a:ext cx="18928080" cy="3181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4381500"/>
            <a:ext cx="18928080" cy="10443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15255244"/>
            <a:ext cx="4937760" cy="876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7D0802-AFA8-374C-964E-D705B4F8DAE6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15255244"/>
            <a:ext cx="7406640" cy="876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15255244"/>
            <a:ext cx="4937760" cy="876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73ED06-8FF3-4346-B97A-DEE7972724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40F1E3-72C9-A56E-3886-3D8C48C99776}"/>
              </a:ext>
            </a:extLst>
          </p:cNvPr>
          <p:cNvSpPr/>
          <p:nvPr userDrawn="1"/>
        </p:nvSpPr>
        <p:spPr>
          <a:xfrm>
            <a:off x="0" y="1"/>
            <a:ext cx="21945600" cy="16459200"/>
          </a:xfrm>
          <a:prstGeom prst="rect">
            <a:avLst/>
          </a:prstGeom>
          <a:solidFill>
            <a:srgbClr val="1E478E"/>
          </a:solidFill>
          <a:ln>
            <a:solidFill>
              <a:srgbClr val="1E478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47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7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23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515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9BE34-F929-4DA6-049D-8DAF4EC73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F0102E9-0564-B638-BC49-2A0772C97B2E}"/>
              </a:ext>
            </a:extLst>
          </p:cNvPr>
          <p:cNvSpPr txBox="1"/>
          <p:nvPr/>
        </p:nvSpPr>
        <p:spPr>
          <a:xfrm>
            <a:off x="1592859" y="12090873"/>
            <a:ext cx="52532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i="1">
                <a:solidFill>
                  <a:schemeClr val="bg2">
                    <a:lumMod val="25000"/>
                  </a:schemeClr>
                </a:solidFill>
              </a:rPr>
              <a:t>Cracked sidewalks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AD8E4B-222F-A767-7B07-2EDD6562BDFB}"/>
              </a:ext>
            </a:extLst>
          </p:cNvPr>
          <p:cNvSpPr txBox="1"/>
          <p:nvPr/>
        </p:nvSpPr>
        <p:spPr>
          <a:xfrm>
            <a:off x="7873611" y="6300764"/>
            <a:ext cx="52532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i="1">
                <a:solidFill>
                  <a:schemeClr val="bg2">
                    <a:lumMod val="25000"/>
                  </a:schemeClr>
                </a:solidFill>
              </a:rPr>
              <a:t>Smooth sidewalks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3D9F2-5CEA-0CD4-E20B-AE0DA2AB5EB1}"/>
              </a:ext>
            </a:extLst>
          </p:cNvPr>
          <p:cNvSpPr txBox="1"/>
          <p:nvPr/>
        </p:nvSpPr>
        <p:spPr>
          <a:xfrm>
            <a:off x="14853347" y="2060236"/>
            <a:ext cx="6774006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4800" b="1"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4400" b="1">
                <a:solidFill>
                  <a:srgbClr val="1F478E"/>
                </a:solidFill>
                <a:latin typeface="Open Sans"/>
                <a:ea typeface="Open Sans"/>
                <a:cs typeface="Open Sans"/>
              </a:rPr>
              <a:t>Support the </a:t>
            </a:r>
            <a:r>
              <a:rPr lang="en-US" sz="4400" b="1">
                <a:solidFill>
                  <a:srgbClr val="1F478E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</a:rPr>
              <a:t>[name of jurisdiction]</a:t>
            </a:r>
            <a:r>
              <a:rPr lang="en-US" sz="4400" b="1">
                <a:solidFill>
                  <a:srgbClr val="1F478E"/>
                </a:solidFill>
                <a:latin typeface="Open Sans"/>
                <a:ea typeface="Open Sans"/>
                <a:cs typeface="Open Sans"/>
              </a:rPr>
              <a:t> Accessible Community Plan! </a:t>
            </a:r>
          </a:p>
          <a:p>
            <a:pPr algn="ctr"/>
            <a:endParaRPr lang="en-US" sz="4400" b="1">
              <a:solidFill>
                <a:srgbClr val="1F478E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DA16D-A910-7E6F-7CE9-50468B59DB7A}"/>
              </a:ext>
            </a:extLst>
          </p:cNvPr>
          <p:cNvSpPr txBox="1"/>
          <p:nvPr/>
        </p:nvSpPr>
        <p:spPr>
          <a:xfrm>
            <a:off x="15069370" y="5305662"/>
            <a:ext cx="6558844" cy="34932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1F478E"/>
                </a:solidFill>
                <a:latin typeface="Open Sans"/>
                <a:ea typeface="Open Sans"/>
                <a:cs typeface="Open Sans"/>
              </a:rPr>
              <a:t>Scan the QR code or visit </a:t>
            </a:r>
            <a:r>
              <a:rPr lang="en-US" sz="4000" b="1">
                <a:solidFill>
                  <a:srgbClr val="1F478E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</a:rPr>
              <a:t>[enter bit.ly link] </a:t>
            </a:r>
            <a:r>
              <a:rPr lang="en-US" sz="4000" b="1">
                <a:solidFill>
                  <a:srgbClr val="1F478E"/>
                </a:solidFill>
                <a:latin typeface="Open Sans"/>
                <a:ea typeface="Open Sans"/>
                <a:cs typeface="Open Sans"/>
              </a:rPr>
              <a:t>to share your experience on sidewalks and crosswalks.</a:t>
            </a:r>
            <a:endParaRPr lang="en-US" sz="4000">
              <a:solidFill>
                <a:srgbClr val="1F478E"/>
              </a:solidFill>
            </a:endParaRPr>
          </a:p>
          <a:p>
            <a:pPr algn="ctr"/>
            <a:r>
              <a:rPr lang="en-US" sz="2100" b="1">
                <a:solidFill>
                  <a:srgbClr val="1F478E"/>
                </a:solidFill>
                <a:latin typeface="Open Sans"/>
                <a:ea typeface="Open Sans"/>
                <a:cs typeface="Open San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81ED3F-90DA-AA60-83A2-0AE52152C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92" t="7006" r="69245" b="38197"/>
          <a:stretch>
            <a:fillRect/>
          </a:stretch>
        </p:blipFill>
        <p:spPr>
          <a:xfrm rot="21540000">
            <a:off x="15295149" y="7930135"/>
            <a:ext cx="1481800" cy="2264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C422F7-EF41-5DC6-8FE5-762D95A92C8D}"/>
              </a:ext>
            </a:extLst>
          </p:cNvPr>
          <p:cNvSpPr txBox="1"/>
          <p:nvPr/>
        </p:nvSpPr>
        <p:spPr>
          <a:xfrm>
            <a:off x="18808212" y="14793619"/>
            <a:ext cx="2531083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Delete this box and replace it with your jurisdiction's logo</a:t>
            </a:r>
          </a:p>
          <a:p>
            <a:pPr algn="ctr"/>
            <a:endParaRPr lang="en-US"/>
          </a:p>
        </p:txBody>
      </p:sp>
      <p:pic>
        <p:nvPicPr>
          <p:cNvPr id="5" name="Picture 4" descr="Asphalt for a new driveway is not flesh with curb or smooth, does it need  to be fixed? : r/asphalt">
            <a:extLst>
              <a:ext uri="{FF2B5EF4-FFF2-40B4-BE49-F238E27FC236}">
                <a16:creationId xmlns:a16="http://schemas.microsoft.com/office/drawing/2014/main" id="{87CD3B27-2CF1-13BC-7489-D2D8DDA84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9" t="1" b="38207"/>
          <a:stretch>
            <a:fillRect/>
          </a:stretch>
        </p:blipFill>
        <p:spPr bwMode="auto">
          <a:xfrm>
            <a:off x="7980065" y="7095734"/>
            <a:ext cx="4722511" cy="622421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racked concrete, crumbling trust: LA's neglect of sidewalk safety">
            <a:extLst>
              <a:ext uri="{FF2B5EF4-FFF2-40B4-BE49-F238E27FC236}">
                <a16:creationId xmlns:a16="http://schemas.microsoft.com/office/drawing/2014/main" id="{E5D909B0-A7D8-2FB9-D6E2-71984A94E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3365" r="3704" b="2778"/>
          <a:stretch>
            <a:fillRect/>
          </a:stretch>
        </p:blipFill>
        <p:spPr bwMode="auto">
          <a:xfrm>
            <a:off x="1701714" y="5773902"/>
            <a:ext cx="4722511" cy="622421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7316F-5DB3-4DDC-171E-10E77120C059}"/>
              </a:ext>
            </a:extLst>
          </p:cNvPr>
          <p:cNvSpPr txBox="1"/>
          <p:nvPr/>
        </p:nvSpPr>
        <p:spPr>
          <a:xfrm>
            <a:off x="17040736" y="9364352"/>
            <a:ext cx="2979128" cy="20313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Delete this box and replace it with a QR code to the project website. Learn how to make a QR code on the “how to use” page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1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06612-58C2-118B-51B7-5C03433033F9}"/>
              </a:ext>
            </a:extLst>
          </p:cNvPr>
          <p:cNvSpPr txBox="1"/>
          <p:nvPr/>
        </p:nvSpPr>
        <p:spPr>
          <a:xfrm>
            <a:off x="1592859" y="12090873"/>
            <a:ext cx="52532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i="1">
                <a:solidFill>
                  <a:schemeClr val="bg2">
                    <a:lumMod val="25000"/>
                  </a:schemeClr>
                </a:solidFill>
              </a:rPr>
              <a:t>Cracked sidewalks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C76CB-DA91-8AD8-660E-A4A7DB100FF0}"/>
              </a:ext>
            </a:extLst>
          </p:cNvPr>
          <p:cNvSpPr txBox="1"/>
          <p:nvPr/>
        </p:nvSpPr>
        <p:spPr>
          <a:xfrm>
            <a:off x="7873611" y="6300764"/>
            <a:ext cx="52532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i="1">
                <a:solidFill>
                  <a:schemeClr val="bg2">
                    <a:lumMod val="25000"/>
                  </a:schemeClr>
                </a:solidFill>
              </a:rPr>
              <a:t>Smooth sidewalks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5E6AFA-E3E5-26CA-943B-E8A6C1B33862}"/>
              </a:ext>
            </a:extLst>
          </p:cNvPr>
          <p:cNvSpPr txBox="1"/>
          <p:nvPr/>
        </p:nvSpPr>
        <p:spPr>
          <a:xfrm>
            <a:off x="14853347" y="2060236"/>
            <a:ext cx="6774006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4800" b="1"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4400" b="1">
                <a:solidFill>
                  <a:srgbClr val="1F478E"/>
                </a:solidFill>
                <a:latin typeface="Open Sans"/>
                <a:ea typeface="Open Sans"/>
                <a:cs typeface="Open Sans"/>
              </a:rPr>
              <a:t>Support the </a:t>
            </a:r>
            <a:r>
              <a:rPr lang="en-US" sz="4400" b="1">
                <a:solidFill>
                  <a:srgbClr val="1F478E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</a:rPr>
              <a:t>[name of jurisdiction]</a:t>
            </a:r>
            <a:r>
              <a:rPr lang="en-US" sz="4400" b="1">
                <a:solidFill>
                  <a:srgbClr val="1F478E"/>
                </a:solidFill>
                <a:latin typeface="Open Sans"/>
                <a:ea typeface="Open Sans"/>
                <a:cs typeface="Open Sans"/>
              </a:rPr>
              <a:t> Accessible Community Plan! </a:t>
            </a:r>
          </a:p>
          <a:p>
            <a:pPr algn="ctr"/>
            <a:endParaRPr lang="en-US" sz="4400" b="1">
              <a:solidFill>
                <a:srgbClr val="1F478E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B5C447-E689-8D7B-004D-5D24135DF2D6}"/>
              </a:ext>
            </a:extLst>
          </p:cNvPr>
          <p:cNvSpPr txBox="1"/>
          <p:nvPr/>
        </p:nvSpPr>
        <p:spPr>
          <a:xfrm>
            <a:off x="15069370" y="5305662"/>
            <a:ext cx="6558844" cy="34932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1F478E"/>
                </a:solidFill>
                <a:latin typeface="Open Sans"/>
                <a:ea typeface="Open Sans"/>
                <a:cs typeface="Open Sans"/>
              </a:rPr>
              <a:t>Scan the QR code or visit </a:t>
            </a:r>
            <a:r>
              <a:rPr lang="en-US" sz="4000" b="1">
                <a:solidFill>
                  <a:srgbClr val="1F478E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</a:rPr>
              <a:t>[enter </a:t>
            </a:r>
            <a:r>
              <a:rPr lang="en-US" sz="4000" b="1" err="1">
                <a:solidFill>
                  <a:srgbClr val="1F478E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</a:rPr>
              <a:t>bit.ly</a:t>
            </a:r>
            <a:r>
              <a:rPr lang="en-US" sz="4000" b="1">
                <a:solidFill>
                  <a:srgbClr val="1F478E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</a:rPr>
              <a:t> link] </a:t>
            </a:r>
            <a:r>
              <a:rPr lang="en-US" sz="4000" b="1">
                <a:solidFill>
                  <a:srgbClr val="1F478E"/>
                </a:solidFill>
                <a:latin typeface="Open Sans"/>
                <a:ea typeface="Open Sans"/>
                <a:cs typeface="Open Sans"/>
              </a:rPr>
              <a:t>to share your experience on sidewalks and crosswalks.</a:t>
            </a:r>
            <a:endParaRPr lang="en-US" sz="4000">
              <a:solidFill>
                <a:srgbClr val="1F478E"/>
              </a:solidFill>
            </a:endParaRPr>
          </a:p>
          <a:p>
            <a:pPr algn="ctr"/>
            <a:r>
              <a:rPr lang="en-US" sz="2100" b="1">
                <a:solidFill>
                  <a:srgbClr val="1F478E"/>
                </a:solidFill>
                <a:latin typeface="Open Sans"/>
                <a:ea typeface="Open Sans"/>
                <a:cs typeface="Open San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182995-E410-59F3-16DA-4D2E08B67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92" t="7006" r="69245" b="38197"/>
          <a:stretch>
            <a:fillRect/>
          </a:stretch>
        </p:blipFill>
        <p:spPr>
          <a:xfrm rot="21540000">
            <a:off x="15295149" y="7930135"/>
            <a:ext cx="1481800" cy="2264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F228D-FC95-C085-5E10-B60C35462BED}"/>
              </a:ext>
            </a:extLst>
          </p:cNvPr>
          <p:cNvSpPr txBox="1"/>
          <p:nvPr/>
        </p:nvSpPr>
        <p:spPr>
          <a:xfrm>
            <a:off x="18808212" y="14793619"/>
            <a:ext cx="2531083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Delete this box and replace it with your jurisdiction's logo</a:t>
            </a:r>
          </a:p>
          <a:p>
            <a:pPr algn="ctr"/>
            <a:endParaRPr lang="en-US"/>
          </a:p>
        </p:txBody>
      </p:sp>
      <p:pic>
        <p:nvPicPr>
          <p:cNvPr id="8" name="Picture 7" descr="Asphalt for a new driveway is not flesh with curb or smooth, does it need  to be fixed? : r/asphalt">
            <a:extLst>
              <a:ext uri="{FF2B5EF4-FFF2-40B4-BE49-F238E27FC236}">
                <a16:creationId xmlns:a16="http://schemas.microsoft.com/office/drawing/2014/main" id="{8C4C5D5B-07D0-C16A-F64C-8D8DB4A9B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9" t="1" b="38207"/>
          <a:stretch>
            <a:fillRect/>
          </a:stretch>
        </p:blipFill>
        <p:spPr bwMode="auto">
          <a:xfrm>
            <a:off x="7980065" y="7095734"/>
            <a:ext cx="4722511" cy="622421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racked concrete, crumbling trust: LA's neglect of sidewalk safety">
            <a:extLst>
              <a:ext uri="{FF2B5EF4-FFF2-40B4-BE49-F238E27FC236}">
                <a16:creationId xmlns:a16="http://schemas.microsoft.com/office/drawing/2014/main" id="{66600637-7FAF-CE82-6EEA-5F63960BC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3365" r="3704" b="2778"/>
          <a:stretch>
            <a:fillRect/>
          </a:stretch>
        </p:blipFill>
        <p:spPr bwMode="auto">
          <a:xfrm>
            <a:off x="1701714" y="5773902"/>
            <a:ext cx="4722511" cy="622421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11C21C-2CA8-3D86-0DBC-D3D8EFC55E6F}"/>
              </a:ext>
            </a:extLst>
          </p:cNvPr>
          <p:cNvSpPr txBox="1"/>
          <p:nvPr/>
        </p:nvSpPr>
        <p:spPr>
          <a:xfrm>
            <a:off x="17040736" y="9364352"/>
            <a:ext cx="2979128" cy="20313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Delete this box and replace it with a QR code to the project website. Learn how to make a QR code on the “how to use” page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46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A910FA69664F4E9EC0C456C2D1CDDA" ma:contentTypeVersion="17" ma:contentTypeDescription="Create a new document." ma:contentTypeScope="" ma:versionID="ae96d863eea328d77565c10f9e6ae298">
  <xsd:schema xmlns:xsd="http://www.w3.org/2001/XMLSchema" xmlns:xs="http://www.w3.org/2001/XMLSchema" xmlns:p="http://schemas.microsoft.com/office/2006/metadata/properties" xmlns:ns2="e95c53a4-fda6-462d-8b08-f00d2cdc8730" xmlns:ns3="851250c7-af4a-4479-a319-bf09939f17d7" targetNamespace="http://schemas.microsoft.com/office/2006/metadata/properties" ma:root="true" ma:fieldsID="26e707dd7703a760626878dd1d123193" ns2:_="" ns3:_="">
    <xsd:import namespace="e95c53a4-fda6-462d-8b08-f00d2cdc8730"/>
    <xsd:import namespace="851250c7-af4a-4479-a319-bf09939f1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c53a4-fda6-462d-8b08-f00d2cdc8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493a831-5792-4b22-ab1b-d647bf459e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250c7-af4a-4479-a319-bf09939f1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a693d21-99e3-4277-85ef-7cf5fc65d250}" ma:internalName="TaxCatchAll" ma:showField="CatchAllData" ma:web="851250c7-af4a-4479-a319-bf09939f1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1250c7-af4a-4479-a319-bf09939f17d7" xsi:nil="true"/>
    <lcf76f155ced4ddcb4097134ff3c332f xmlns="e95c53a4-fda6-462d-8b08-f00d2cdc873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C749EB-D6DD-4362-AD78-6137BD475D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9CC78C-7DD8-4C81-BCBA-63D225428972}"/>
</file>

<file path=customXml/itemProps3.xml><?xml version="1.0" encoding="utf-8"?>
<ds:datastoreItem xmlns:ds="http://schemas.openxmlformats.org/officeDocument/2006/customXml" ds:itemID="{D4E40D6C-0B7B-41B9-9E61-9251108ADBE4}">
  <ds:schemaRefs>
    <ds:schemaRef ds:uri="92335d7f-d615-4d76-8529-a3948c11df55"/>
    <ds:schemaRef ds:uri="988e1ed6-4c01-4b36-99c5-00d7438820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51250c7-af4a-4479-a319-bf09939f17d7"/>
    <ds:schemaRef ds:uri="e95c53a4-fda6-462d-8b08-f00d2cdc873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Office Theme</vt:lpstr>
      <vt:lpstr>Custom Design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Haley McDonnell</dc:creator>
  <cp:keywords/>
  <dc:description/>
  <cp:revision>2</cp:revision>
  <cp:lastPrinted>2025-05-05T17:48:26Z</cp:lastPrinted>
  <dcterms:created xsi:type="dcterms:W3CDTF">2025-04-30T03:22:39Z</dcterms:created>
  <dcterms:modified xsi:type="dcterms:W3CDTF">2026-03-06T19:06:28Z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0x010100CDA910FA69664F4E9EC0C456C2D1CDDA</vt:lpwstr>
  </property>
  <property fmtid="{D5CDD505-2E9C-101B-9397-08002B2CF9AE}" pid="3" name="MediaServiceImageTags">
    <vt:lpwstr/>
  </property>
</Properties>
</file>