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711" r:id="rId5"/>
    <p:sldMasterId id="2147483751" r:id="rId6"/>
    <p:sldMasterId id="2147483769" r:id="rId7"/>
    <p:sldMasterId id="2147483772" r:id="rId8"/>
    <p:sldMasterId id="2147483783" r:id="rId9"/>
  </p:sldMasterIdLst>
  <p:notesMasterIdLst>
    <p:notesMasterId r:id="rId37"/>
  </p:notesMasterIdLst>
  <p:handoutMasterIdLst>
    <p:handoutMasterId r:id="rId38"/>
  </p:handoutMasterIdLst>
  <p:sldIdLst>
    <p:sldId id="379" r:id="rId10"/>
    <p:sldId id="273" r:id="rId11"/>
    <p:sldId id="403" r:id="rId12"/>
    <p:sldId id="404" r:id="rId13"/>
    <p:sldId id="390" r:id="rId14"/>
    <p:sldId id="6238" r:id="rId15"/>
    <p:sldId id="6253" r:id="rId16"/>
    <p:sldId id="438" r:id="rId17"/>
    <p:sldId id="6240" r:id="rId18"/>
    <p:sldId id="6241" r:id="rId19"/>
    <p:sldId id="6242" r:id="rId20"/>
    <p:sldId id="6243" r:id="rId21"/>
    <p:sldId id="6224" r:id="rId22"/>
    <p:sldId id="6244" r:id="rId23"/>
    <p:sldId id="6245" r:id="rId24"/>
    <p:sldId id="6246" r:id="rId25"/>
    <p:sldId id="389" r:id="rId26"/>
    <p:sldId id="6247" r:id="rId27"/>
    <p:sldId id="6248" r:id="rId28"/>
    <p:sldId id="6249" r:id="rId29"/>
    <p:sldId id="429" r:id="rId30"/>
    <p:sldId id="6250" r:id="rId31"/>
    <p:sldId id="6251" r:id="rId32"/>
    <p:sldId id="383" r:id="rId33"/>
    <p:sldId id="6236" r:id="rId34"/>
    <p:sldId id="409" r:id="rId35"/>
    <p:sldId id="6252" r:id="rId36"/>
  </p:sldIdLst>
  <p:sldSz cx="12192000" cy="6858000"/>
  <p:notesSz cx="7023100" cy="93091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0D111E-0E65-E88A-0A75-A655F6594296}" name="Kasia Hart" initials="KH" userId="S::khart@cmap.illinois.gov::b302dbd6-f59a-4ba6-9f93-4b681e7a96d3" providerId="AD"/>
  <p188:author id="{D487E721-3211-6F29-60AD-B7C124197E2F}" name="Stephen Di Benedetto" initials="SB" userId="S::sdibenedetto@cmap.illinois.gov::f0732ca5-eec9-47c4-a607-ed93bb19d39e" providerId="AD"/>
  <p188:author id="{5E273226-7C4C-3406-B238-7E3FD1B8F191}" name="Erin Aleman" initials="EA" userId="S::ealeman@cmap.illinois.gov::9dad81a5-b369-496b-9d54-f55af3aad639" providerId="AD"/>
  <p188:author id="{52212729-5774-564D-0CD5-AD3D50EEFAED}" name="Noah Harris" initials="NH" userId="S::nharris@cmap.illinois.gov::ca006a4e-5049-408d-af1b-cf4ba70ec53d" providerId="AD"/>
  <p188:author id="{00C8FB31-8779-E571-4468-2D42FBFB3CE1}" name="Stephen Di Benedetto" initials="SDB" userId="S::SDiBenedetto@cmap.illinois.gov::f0732ca5-eec9-47c4-a607-ed93bb19d39e" providerId="AD"/>
  <p188:author id="{8BF3AA8E-4FE8-7B36-BD94-3E79304AF770}" name="Jane Grover" initials="JG" userId="S::jgrover@cmap.illinois.gov::3e3fb9ba-c9d2-4c86-a3d6-bd036216f864" providerId="AD"/>
  <p188:author id="{F00F8395-3B05-D925-BFA3-9701B24D224A}" name="George Perkins Anene" initials="GA" userId="S::gperkinsanene@cmap.illinois.gov::59cb5bda-eefe-44d7-a243-ca37607a863c" providerId="AD"/>
  <p188:author id="{FB7061C4-4DA9-0173-A402-924474EF342A}" name="Timothy McMahon" initials="TM" userId="S::tmcmahon@cmap.illinois.gov::9ac785a1-4ed4-4edc-bf3e-1975fd4f2f8f" providerId="AD"/>
  <p188:author id="{730058C7-19A3-7C6C-47F3-9B966D06AC48}" name="Jennie Vana" initials="JV" userId="S::jvana@cmap.illinois.gov::c6b4857f-c8c8-455c-a03a-46802201c6b7" providerId="AD"/>
  <p188:author id="{0CF3ADF4-D4B0-B77E-0868-78A2AE7E2373}" name="Nikolas Merten" initials="NM" userId="S::nmerten@cmap.illinois.gov::790a9390-6a46-493d-8e61-f427a2b3cf8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s R. Torres" initials="ART" lastIdx="2" clrIdx="0"/>
  <p:cmAuthor id="1" name="Lindsay Hollander" initials="LH" lastIdx="21" clrIdx="1"/>
  <p:cmAuthor id="2" name="Elizabeth Schuh" initials="ES" lastIdx="8" clrIdx="2"/>
  <p:cmAuthor id="3" name="Jesse Elam" initials="JE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88C"/>
    <a:srgbClr val="A9CE58"/>
    <a:srgbClr val="0493D9"/>
    <a:srgbClr val="406C36"/>
    <a:srgbClr val="6DAE4F"/>
    <a:srgbClr val="70B253"/>
    <a:srgbClr val="D2E6A6"/>
    <a:srgbClr val="FEFEFE"/>
    <a:srgbClr val="D0E4A4"/>
    <a:srgbClr val="3D6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4B0417-CDD7-407E-A75C-0D247EEAC28F}" v="2169" dt="2026-04-14T17:53:29.338"/>
    <p1510:client id="{72930FA8-7646-4248-B0CB-675C53BD8D55}" v="431" dt="2026-04-14T18:12:49.9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gs" Target="tags/tag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handoutMaster" Target="handoutMasters/handoutMaster1.xml"/><Relationship Id="rId46" Type="http://schemas.microsoft.com/office/2018/10/relationships/authors" Target="authors.xml"/><Relationship Id="rId20" Type="http://schemas.openxmlformats.org/officeDocument/2006/relationships/slide" Target="slides/slide11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3043979" cy="465615"/>
          </a:xfrm>
          <a:prstGeom prst="rect">
            <a:avLst/>
          </a:prstGeom>
        </p:spPr>
        <p:txBody>
          <a:bodyPr vert="horz" lIns="92422" tIns="46211" rIns="92422" bIns="462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4" y="4"/>
            <a:ext cx="3043979" cy="465615"/>
          </a:xfrm>
          <a:prstGeom prst="rect">
            <a:avLst/>
          </a:prstGeom>
        </p:spPr>
        <p:txBody>
          <a:bodyPr vert="horz" lIns="92422" tIns="46211" rIns="92422" bIns="46211" rtlCol="0"/>
          <a:lstStyle>
            <a:lvl1pPr algn="r">
              <a:defRPr sz="1200"/>
            </a:lvl1pPr>
          </a:lstStyle>
          <a:p>
            <a:fld id="{AC22561A-DB4F-4789-830E-A9A644F7F499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41890"/>
            <a:ext cx="3043979" cy="465615"/>
          </a:xfrm>
          <a:prstGeom prst="rect">
            <a:avLst/>
          </a:prstGeom>
        </p:spPr>
        <p:txBody>
          <a:bodyPr vert="horz" lIns="92422" tIns="46211" rIns="92422" bIns="462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4" y="8841890"/>
            <a:ext cx="3043979" cy="465615"/>
          </a:xfrm>
          <a:prstGeom prst="rect">
            <a:avLst/>
          </a:prstGeom>
        </p:spPr>
        <p:txBody>
          <a:bodyPr vert="horz" lIns="92422" tIns="46211" rIns="92422" bIns="46211" rtlCol="0" anchor="b"/>
          <a:lstStyle>
            <a:lvl1pPr algn="r">
              <a:defRPr sz="1200"/>
            </a:lvl1pPr>
          </a:lstStyle>
          <a:p>
            <a:fld id="{736213E1-B0D7-4F4D-9605-C80615CD3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188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5" y="2"/>
            <a:ext cx="3043343" cy="465455"/>
          </a:xfrm>
          <a:prstGeom prst="rect">
            <a:avLst/>
          </a:prstGeom>
        </p:spPr>
        <p:txBody>
          <a:bodyPr vert="horz" lIns="93826" tIns="46915" rIns="93826" bIns="46915" rtlCol="0"/>
          <a:lstStyle>
            <a:lvl1pPr algn="r">
              <a:defRPr sz="1200"/>
            </a:lvl1pPr>
          </a:lstStyle>
          <a:p>
            <a:fld id="{8BEC4155-7E53-4F60-9E3F-A54B7CA10F2A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1163" y="700088"/>
            <a:ext cx="62007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26" tIns="46915" rIns="93826" bIns="469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7"/>
            <a:ext cx="5618480" cy="4189095"/>
          </a:xfrm>
          <a:prstGeom prst="rect">
            <a:avLst/>
          </a:prstGeom>
        </p:spPr>
        <p:txBody>
          <a:bodyPr vert="horz" lIns="93826" tIns="46915" rIns="93826" bIns="469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2"/>
            <a:ext cx="3043343" cy="465455"/>
          </a:xfrm>
          <a:prstGeom prst="rect">
            <a:avLst/>
          </a:prstGeom>
        </p:spPr>
        <p:txBody>
          <a:bodyPr vert="horz" lIns="93826" tIns="46915" rIns="93826" bIns="469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5" y="8842032"/>
            <a:ext cx="3043343" cy="465455"/>
          </a:xfrm>
          <a:prstGeom prst="rect">
            <a:avLst/>
          </a:prstGeom>
        </p:spPr>
        <p:txBody>
          <a:bodyPr vert="horz" lIns="93826" tIns="46915" rIns="93826" bIns="46915" rtlCol="0" anchor="b"/>
          <a:lstStyle>
            <a:lvl1pPr algn="r">
              <a:defRPr sz="1200"/>
            </a:lvl1pPr>
          </a:lstStyle>
          <a:p>
            <a:fld id="{21165A5C-A449-4625-925E-BED5E6C9CF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580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0">
                <a:solidFill>
                  <a:schemeClr val="tx1"/>
                </a:solidFill>
                <a:latin typeface="Arial"/>
                <a:cs typeface="Arial"/>
              </a:rPr>
              <a:t>WELCOME: Elizabeth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NIKOLAS</a:t>
            </a:r>
          </a:p>
          <a:p>
            <a:endParaRPr lang="en-US"/>
          </a:p>
          <a:p>
            <a:r>
              <a:rPr lang="en-US"/>
              <a:t>Two core areas of work in the scope</a:t>
            </a:r>
          </a:p>
          <a:p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Transportation policy analysis, which will support analysis on transportation policy and funding topics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Transportation technical analysis, which is technical support across transportation research, analysis methodologies, and familiarity with relevant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07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NIKOLAS</a:t>
            </a:r>
          </a:p>
          <a:p>
            <a:endParaRPr lang="en-US"/>
          </a:p>
          <a:p>
            <a:r>
              <a:rPr lang="en-US"/>
              <a:t>These are examples of transportation policy analysis topics that we could use this contract for.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16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NIKOLAS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These are examples of transportation technical analysis topics that we could use this contract for.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18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ELIZABETH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36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ELIZABETH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26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NIKOLAS</a:t>
            </a:r>
          </a:p>
          <a:p>
            <a:endParaRPr lang="en-US"/>
          </a:p>
          <a:p>
            <a:r>
              <a:rPr lang="en-US"/>
              <a:t>In your response please include a narrative project approach that includes the following information: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34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NIKOLAS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30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YOLANDA? Or NIKOLAS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97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YOLANDA? Or NIKOLAS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84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YOLANDA? Or NIKOLAS</a:t>
            </a:r>
          </a:p>
          <a:p>
            <a:endParaRPr lang="en-US"/>
          </a:p>
          <a:p>
            <a:r>
              <a:rPr lang="en-US"/>
              <a:t>Please complete the Proposal submittal form and the required sub-forms and certifications.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78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NIKOLAS</a:t>
            </a:r>
          </a:p>
          <a:p>
            <a:endParaRPr lang="en-US"/>
          </a:p>
          <a:p>
            <a:r>
              <a:rPr lang="en-US"/>
              <a:t>Introductory remarks,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03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YOLANDA? Or NIKOLAS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13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ELIZABETH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85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ELIZABETH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88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ELIZABETH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02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ELIZABETH – both answer in person and respond later via Q&amp;A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9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YOLANDA?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060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YOLANDA?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48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300" kern="1400">
                <a:latin typeface="Arial" panose="020B0604020202020204" pitchFamily="34" charset="0"/>
                <a:ea typeface="Calibri" panose="020F0502020204030204" pitchFamily="34" charset="0"/>
              </a:rPr>
              <a:t>The Chicago Metropolitan Agency for Planning – or CMAP – is the federally designated metropolitan planning organization and state designated regional planning agency for northeastern Illinois. </a:t>
            </a:r>
          </a:p>
          <a:p>
            <a:endParaRPr lang="en-US" sz="2300" kern="140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2300" kern="1400">
                <a:latin typeface="Arial" panose="020B0604020202020204" pitchFamily="34" charset="0"/>
                <a:ea typeface="Calibri" panose="020F0502020204030204" pitchFamily="34" charset="0"/>
              </a:rPr>
              <a:t>CMAP was formed by state law back in 2005 to integrate planning for transportation and land use.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300" kern="140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300" kern="1400">
                <a:latin typeface="Arial" panose="020B0604020202020204" pitchFamily="34" charset="0"/>
                <a:ea typeface="Calibri" panose="020F0502020204030204" pitchFamily="34" charset="0"/>
              </a:rPr>
              <a:t>The CMAP region is made up on 7 counties and 284 municipalities – representing about 8.5M residents. </a:t>
            </a:r>
          </a:p>
          <a:p>
            <a:endParaRPr lang="en-US" sz="2300" kern="140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2300" kern="1400">
                <a:latin typeface="Arial" panose="020B0604020202020204" pitchFamily="34" charset="0"/>
                <a:ea typeface="Calibri" panose="020F0502020204030204" pitchFamily="34" charset="0"/>
              </a:rPr>
              <a:t>NIKOLAS</a:t>
            </a:r>
            <a:endParaRPr lang="en-US" sz="23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9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700">
                <a:latin typeface="Arial" panose="020B0604020202020204" pitchFamily="34" charset="0"/>
                <a:ea typeface="Calibri" panose="020F0502020204030204" pitchFamily="34" charset="0"/>
              </a:rPr>
              <a:t>The agency developed ON TO 2050 – which is the region’s comprehensive plan AND builds upon its predecessor GO TO 2040. </a:t>
            </a:r>
          </a:p>
          <a:p>
            <a:endParaRPr lang="en-US" sz="170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1700">
                <a:latin typeface="Arial" panose="020B0604020202020204" pitchFamily="34" charset="0"/>
                <a:ea typeface="Calibri" panose="020F0502020204030204" pitchFamily="34" charset="0"/>
              </a:rPr>
              <a:t>ON TO 2050 helps the region plan for, coordinate, and implement strategies that address community, prosperity, the environment, governance, transportation, and mobility. </a:t>
            </a:r>
          </a:p>
          <a:p>
            <a:endParaRPr lang="en-US" sz="170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1700">
                <a:latin typeface="Arial" panose="020B0604020202020204" pitchFamily="34" charset="0"/>
                <a:ea typeface="Calibri" panose="020F0502020204030204" pitchFamily="34" charset="0"/>
              </a:rPr>
              <a:t>NIKOLAS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31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ELIZABETH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03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ELIZABETH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26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ELIZABETH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30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please hold interview day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ELIZABETH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12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NIKOLAS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65A5C-A449-4625-925E-BED5E6C9CF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5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3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jpe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3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0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93174" y="1646903"/>
            <a:ext cx="5309536" cy="2571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aseline="0">
                <a:solidFill>
                  <a:srgbClr val="1C81C5"/>
                </a:solidFill>
              </a:defRPr>
            </a:lvl1pPr>
          </a:lstStyle>
          <a:p>
            <a:pPr lvl="0"/>
            <a:r>
              <a:rPr lang="en-US" altLang="en-US"/>
              <a:t>Title </a:t>
            </a:r>
            <a:br>
              <a:rPr lang="en-US" altLang="en-US"/>
            </a:br>
            <a:r>
              <a:rPr lang="en-US" altLang="en-US"/>
              <a:t>(Calibri Bold-50pt)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142F7-BD63-1205-ED5B-23EA21287B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175" y="4346575"/>
            <a:ext cx="5308600" cy="1779588"/>
          </a:xfrm>
          <a:prstGeom prst="rect">
            <a:avLst/>
          </a:prstGeom>
        </p:spPr>
        <p:txBody>
          <a:bodyPr/>
          <a:lstStyle>
            <a:lvl1pPr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Name, Title</a:t>
            </a:r>
            <a:br>
              <a:rPr lang="en-US"/>
            </a:br>
            <a:r>
              <a:rPr lang="en-US"/>
              <a:t>Chicago Metropolitan Agency for Planning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Red">
    <p:bg>
      <p:bgPr>
        <a:solidFill>
          <a:srgbClr val="CA34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CE011D-C577-730F-8F67-18C51B0E1B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6" y="6319682"/>
            <a:ext cx="1735389" cy="314998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3D8077B-50E2-0748-B157-0011F9B88B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1" y="583199"/>
            <a:ext cx="5485646" cy="1331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 text here (Calibri Bold-50pt)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F160191-2A83-0B2E-A113-63AC10DE56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219145"/>
            <a:ext cx="5485646" cy="262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2800">
                <a:cs typeface="Arial" panose="020B0604020202020204" pitchFamily="34" charset="0"/>
              </a:rPr>
              <a:t>First point (Calibri-30pt)</a:t>
            </a:r>
          </a:p>
          <a:p>
            <a:r>
              <a:rPr lang="en-US" sz="2800">
                <a:cs typeface="Arial" panose="020B0604020202020204" pitchFamily="34" charset="0"/>
              </a:rPr>
              <a:t>Second point</a:t>
            </a:r>
          </a:p>
          <a:p>
            <a:r>
              <a:rPr lang="en-US" sz="2800">
                <a:cs typeface="Arial" panose="020B0604020202020204" pitchFamily="34" charset="0"/>
              </a:rPr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2030358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 TO 2050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11200" cy="7543800"/>
          </a:xfrm>
          <a:prstGeom prst="rect">
            <a:avLst/>
          </a:prstGeom>
        </p:spPr>
      </p:pic>
      <p:sp>
        <p:nvSpPr>
          <p:cNvPr id="8" name="Rectangle 20">
            <a:extLst>
              <a:ext uri="{FF2B5EF4-FFF2-40B4-BE49-F238E27FC236}">
                <a16:creationId xmlns:a16="http://schemas.microsoft.com/office/drawing/2014/main" id="{F991597B-B46A-E8B0-747E-3DC2A7ACD0F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754636-C436-35CD-C2DB-7FE498C8E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0FF7E77-DD75-C06E-B8A6-A9DB1C6318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Green - Jo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EF8A44-EAF6-890E-FDF4-031806BD6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14228"/>
          <a:stretch/>
        </p:blipFill>
        <p:spPr>
          <a:xfrm>
            <a:off x="5609063" y="0"/>
            <a:ext cx="658293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60444F2-606A-AA5A-FC2C-60E0AE208C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94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Green - K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EF8A44-EAF6-890E-FDF4-031806BD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5" r="18015"/>
          <a:stretch/>
        </p:blipFill>
        <p:spPr>
          <a:xfrm>
            <a:off x="5609063" y="0"/>
            <a:ext cx="658293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8FAAF78-2D74-FCFF-3A41-5B5D37D724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93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ight Green - K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EF8A44-EAF6-890E-FDF4-031806BD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4" b="15274"/>
          <a:stretch/>
        </p:blipFill>
        <p:spPr>
          <a:xfrm>
            <a:off x="5609063" y="0"/>
            <a:ext cx="658293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8FAAF78-2D74-FCFF-3A41-5B5D37D724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91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ight Green - K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EF8A44-EAF6-890E-FDF4-031806BD6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r="14035"/>
          <a:stretch/>
        </p:blipFill>
        <p:spPr>
          <a:xfrm>
            <a:off x="5609063" y="0"/>
            <a:ext cx="658293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8FAAF78-2D74-FCFF-3A41-5B5D37D724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06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Blue - Me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8">
            <a:extLst>
              <a:ext uri="{FF2B5EF4-FFF2-40B4-BE49-F238E27FC236}">
                <a16:creationId xmlns:a16="http://schemas.microsoft.com/office/drawing/2014/main" id="{433807AD-1197-F4E1-969B-3B6636EF4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46" r="42168"/>
          <a:stretch/>
        </p:blipFill>
        <p:spPr>
          <a:xfrm>
            <a:off x="5251450" y="0"/>
            <a:ext cx="694055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CC34A76-7471-2129-2B42-0AF18FDA47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39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Blue - K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8">
            <a:extLst>
              <a:ext uri="{FF2B5EF4-FFF2-40B4-BE49-F238E27FC236}">
                <a16:creationId xmlns:a16="http://schemas.microsoft.com/office/drawing/2014/main" id="{433807AD-1197-F4E1-969B-3B6636EF4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6" r="11304"/>
          <a:stretch/>
        </p:blipFill>
        <p:spPr>
          <a:xfrm>
            <a:off x="5251450" y="0"/>
            <a:ext cx="694055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35BBBF5-8E87-BD7B-98B0-686326659F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36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- TOD Downt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sy street with cars and flags&#10;&#10;Description automatically generated with medium confidence">
            <a:extLst>
              <a:ext uri="{FF2B5EF4-FFF2-40B4-BE49-F238E27FC236}">
                <a16:creationId xmlns:a16="http://schemas.microsoft.com/office/drawing/2014/main" id="{27391CC8-0281-77F4-F69D-F35697BF7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r="23540"/>
          <a:stretch/>
        </p:blipFill>
        <p:spPr>
          <a:xfrm>
            <a:off x="5765180" y="0"/>
            <a:ext cx="642682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61CBBBD-1BA3-AB8A-F4DA-D3FAEB8C8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35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- CalSag Tr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391CC8-0281-77F4-F69D-F35697BF7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r="42983" b="9947"/>
          <a:stretch/>
        </p:blipFill>
        <p:spPr>
          <a:xfrm>
            <a:off x="5765180" y="-1"/>
            <a:ext cx="6426820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63"/>
          <a:stretch/>
        </p:blipFill>
        <p:spPr>
          <a:xfrm>
            <a:off x="0" y="-1"/>
            <a:ext cx="12192000" cy="6958362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12AA61B-5C17-06E0-8466-E3F3C2DC92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9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Text Box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3F4B865-5229-F123-6D53-DB02D010A4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947609"/>
            <a:ext cx="4725153" cy="262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2800">
                <a:cs typeface="Arial" panose="020B0604020202020204" pitchFamily="34" charset="0"/>
              </a:rPr>
              <a:t>First point (Calibri-30pt)</a:t>
            </a:r>
          </a:p>
          <a:p>
            <a:r>
              <a:rPr lang="en-US" sz="2800">
                <a:cs typeface="Arial" panose="020B0604020202020204" pitchFamily="34" charset="0"/>
              </a:rPr>
              <a:t>Second point</a:t>
            </a:r>
          </a:p>
          <a:p>
            <a:r>
              <a:rPr lang="en-US" sz="2800">
                <a:cs typeface="Arial" panose="020B0604020202020204" pitchFamily="34" charset="0"/>
              </a:rPr>
              <a:t>Third point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93FCC5B-DB44-A08C-8088-0D6F0EB89C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1" y="1502419"/>
            <a:ext cx="4725153" cy="24451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(Calibri Bold-50pt)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8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ue - CalSag Tr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391CC8-0281-77F4-F69D-F35697BF7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r="53342"/>
          <a:stretch/>
        </p:blipFill>
        <p:spPr>
          <a:xfrm>
            <a:off x="3619499" y="-1"/>
            <a:ext cx="8572501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464"/>
          <a:stretch/>
        </p:blipFill>
        <p:spPr>
          <a:xfrm>
            <a:off x="0" y="0"/>
            <a:ext cx="12192000" cy="6958361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12AA61B-5C17-06E0-8466-E3F3C2DC92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43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mplate - 1 Photo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FE99A52-3165-892E-1180-982191067A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84063" cy="6744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CF0175-6362-0E19-6CF5-162A9F0D0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6" y="6319682"/>
            <a:ext cx="1735389" cy="314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AF0609-01AD-D434-69F1-C3B442E140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4832"/>
            <a:ext cx="12192000" cy="11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00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mplate -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7252CB-1FF1-27D4-47FB-F5B403ADF2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1484313"/>
            <a:ext cx="4525963" cy="22366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/>
            </a:lvl1pPr>
          </a:lstStyle>
          <a:p>
            <a:pPr lvl="0"/>
            <a:r>
              <a:rPr lang="en-US">
                <a:solidFill>
                  <a:schemeClr val="tx1"/>
                </a:solidFill>
              </a:rPr>
              <a:t>Title text here 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(Calibri Bold-50pt)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50B1889-749F-60B2-F47F-23FDC8356E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3866742"/>
            <a:ext cx="4525963" cy="19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>
                <a:solidFill>
                  <a:schemeClr val="tx1"/>
                </a:solidFill>
                <a:cs typeface="Arial" panose="020B0604020202020204" pitchFamily="34" charset="0"/>
              </a:rPr>
              <a:t>Body Text (28pt type-Calibri)</a:t>
            </a:r>
            <a:endParaRPr lang="en-US" sz="2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FE99A52-3165-892E-1180-982191067A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88063" cy="6744832"/>
          </a:xfrm>
          <a:prstGeom prst="rect">
            <a:avLst/>
          </a:prstGeom>
          <a:solidFill>
            <a:srgbClr val="F7F8F8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AFC715-0D92-F6F9-7291-42314E1DB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4832"/>
            <a:ext cx="12192000" cy="11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73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mplate -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5BB5F4D9-2B4B-D2E5-5186-625435A90F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3499165"/>
            <a:ext cx="6088063" cy="32456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7252CB-1FF1-27D4-47FB-F5B403ADF2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1484313"/>
            <a:ext cx="4525963" cy="22366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/>
            </a:lvl1pPr>
          </a:lstStyle>
          <a:p>
            <a:pPr lvl="0"/>
            <a:r>
              <a:rPr lang="en-US">
                <a:solidFill>
                  <a:schemeClr val="tx1"/>
                </a:solidFill>
              </a:rPr>
              <a:t>Title text here 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(Calibri Bold- 50pt)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50B1889-749F-60B2-F47F-23FDC8356E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3866742"/>
            <a:ext cx="4525963" cy="19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>
                <a:solidFill>
                  <a:schemeClr val="tx1"/>
                </a:solidFill>
                <a:cs typeface="Arial" panose="020B0604020202020204" pitchFamily="34" charset="0"/>
              </a:rPr>
              <a:t>Body Text (28pt type-Calibri)</a:t>
            </a:r>
            <a:endParaRPr lang="en-US" sz="2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FE99A52-3165-892E-1180-982191067A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88063" cy="3358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9D13D33-65EE-E47A-D12E-EBB9082CF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4832"/>
            <a:ext cx="12192000" cy="11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23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mplate -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5BB5F4D9-2B4B-D2E5-5186-625435A90F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25481" y="3499165"/>
            <a:ext cx="2958581" cy="32456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7252CB-1FF1-27D4-47FB-F5B403ADF2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1484313"/>
            <a:ext cx="4525963" cy="22366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/>
            </a:lvl1pPr>
          </a:lstStyle>
          <a:p>
            <a:pPr lvl="0"/>
            <a:r>
              <a:rPr lang="en-US">
                <a:solidFill>
                  <a:schemeClr val="tx1"/>
                </a:solidFill>
              </a:rPr>
              <a:t>Title text here 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(Calibri Bold- 50pt)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50B1889-749F-60B2-F47F-23FDC8356E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3866742"/>
            <a:ext cx="4525963" cy="19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en-US">
                <a:solidFill>
                  <a:schemeClr val="tx1"/>
                </a:solidFill>
                <a:cs typeface="Arial" panose="020B0604020202020204" pitchFamily="34" charset="0"/>
              </a:rPr>
              <a:t>Body Text (28pt type-Calibri)</a:t>
            </a:r>
            <a:endParaRPr lang="en-US" sz="2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FE99A52-3165-892E-1180-982191067A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88063" cy="3358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F54F9ECF-0404-F6BF-A293-74D047B87E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3499165"/>
            <a:ext cx="2958581" cy="32456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850B11-6C51-30F9-20BE-1558AF82B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4832"/>
            <a:ext cx="12192000" cy="11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65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8C1C5B-9157-C3D7-6FF2-8E90685BFA64}"/>
              </a:ext>
            </a:extLst>
          </p:cNvPr>
          <p:cNvSpPr/>
          <p:nvPr userDrawn="1"/>
        </p:nvSpPr>
        <p:spPr>
          <a:xfrm>
            <a:off x="0" y="-1"/>
            <a:ext cx="12192000" cy="6078747"/>
          </a:xfrm>
          <a:prstGeom prst="rect">
            <a:avLst/>
          </a:prstGeom>
          <a:solidFill>
            <a:srgbClr val="008FD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54D6DA-CC2E-4322-5B03-75D0CAFC1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7" y="6319682"/>
            <a:ext cx="1735387" cy="31499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385C2-ABB2-DB17-AA92-CF78F662F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9975" y="1081088"/>
            <a:ext cx="5665788" cy="2867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“Quote (Calibri-32pt)”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7041118-B491-2C4B-062E-14F14244F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20963" y="4503626"/>
            <a:ext cx="4114800" cy="7921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</a:rPr>
              <a:t>— </a:t>
            </a:r>
            <a:r>
              <a:rPr lang="en-US"/>
              <a:t>Name (Bold), Title (</a:t>
            </a:r>
            <a:r>
              <a:rPr lang="en-US" err="1"/>
              <a:t>unbolded</a:t>
            </a:r>
            <a:r>
              <a:rPr lang="en-US"/>
              <a:t>)</a:t>
            </a:r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ADDB8040-21BD-C384-642B-82E44EA97C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113" y="1081088"/>
            <a:ext cx="4227512" cy="4214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59A620-F06A-8E8D-54E2-7D8A07D5BBA5}"/>
              </a:ext>
            </a:extLst>
          </p:cNvPr>
          <p:cNvSpPr/>
          <p:nvPr userDrawn="1"/>
        </p:nvSpPr>
        <p:spPr>
          <a:xfrm>
            <a:off x="7504113" y="1081088"/>
            <a:ext cx="4227512" cy="4214701"/>
          </a:xfrm>
          <a:prstGeom prst="rect">
            <a:avLst/>
          </a:prstGeom>
          <a:noFill/>
          <a:ln w="76200">
            <a:solidFill>
              <a:srgbClr val="1E4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05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8C1C5B-9157-C3D7-6FF2-8E90685BFA64}"/>
              </a:ext>
            </a:extLst>
          </p:cNvPr>
          <p:cNvSpPr/>
          <p:nvPr userDrawn="1"/>
        </p:nvSpPr>
        <p:spPr>
          <a:xfrm>
            <a:off x="0" y="-1"/>
            <a:ext cx="12192000" cy="6078747"/>
          </a:xfrm>
          <a:prstGeom prst="rect">
            <a:avLst/>
          </a:prstGeom>
          <a:solidFill>
            <a:srgbClr val="6DAC4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54D6DA-CC2E-4322-5B03-75D0CAFC1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7" y="6319682"/>
            <a:ext cx="1735387" cy="314997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7041118-B491-2C4B-062E-14F14244F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20963" y="4503626"/>
            <a:ext cx="4114800" cy="7921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</a:rPr>
              <a:t>— </a:t>
            </a:r>
            <a:r>
              <a:rPr lang="en-US"/>
              <a:t>Name (Bold), Title (</a:t>
            </a:r>
            <a:r>
              <a:rPr lang="en-US" err="1"/>
              <a:t>unbolded</a:t>
            </a:r>
            <a:r>
              <a:rPr lang="en-US"/>
              <a:t>)</a:t>
            </a:r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ADDB8040-21BD-C384-642B-82E44EA97C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113" y="1081088"/>
            <a:ext cx="4227512" cy="4214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59A620-F06A-8E8D-54E2-7D8A07D5BBA5}"/>
              </a:ext>
            </a:extLst>
          </p:cNvPr>
          <p:cNvSpPr/>
          <p:nvPr userDrawn="1"/>
        </p:nvSpPr>
        <p:spPr>
          <a:xfrm>
            <a:off x="7504113" y="1081088"/>
            <a:ext cx="4227512" cy="4214701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3C48F2-2BFA-22CA-BF87-4EC0645BEA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4832"/>
            <a:ext cx="12192000" cy="113168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C5B8704-C00E-40E2-AC28-59548BE1FF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9975" y="1081088"/>
            <a:ext cx="5665788" cy="2867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“Quote (Calibri-32pt)”</a:t>
            </a:r>
          </a:p>
        </p:txBody>
      </p:sp>
    </p:spTree>
    <p:extLst>
      <p:ext uri="{BB962C8B-B14F-4D97-AF65-F5344CB8AC3E}">
        <p14:creationId xmlns:p14="http://schemas.microsoft.com/office/powerpoint/2010/main" val="3857443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947799-2EC1-133D-4639-628C553CB1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12" y="367122"/>
            <a:ext cx="2521958" cy="457772"/>
          </a:xfrm>
          <a:prstGeom prst="rect">
            <a:avLst/>
          </a:prstGeom>
        </p:spPr>
      </p:pic>
      <p:pic>
        <p:nvPicPr>
          <p:cNvPr id="12" name="Picture 11" descr="A busy street with cars&#10;&#10;Description automatically generated with low confidence">
            <a:extLst>
              <a:ext uri="{FF2B5EF4-FFF2-40B4-BE49-F238E27FC236}">
                <a16:creationId xmlns:a16="http://schemas.microsoft.com/office/drawing/2014/main" id="{42BBC049-C4E4-D262-D3B7-A772E5705B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62" y="0"/>
            <a:ext cx="1962150" cy="2592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273299-92D3-6D0F-1A95-C39920B959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46" y="1"/>
            <a:ext cx="1933253" cy="2272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30BA6D-AC64-7346-744F-2C79E189ED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46" y="2494871"/>
            <a:ext cx="1923884" cy="2190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E5021-9D39-3A56-C2BA-4175EF4368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06" y="2805653"/>
            <a:ext cx="1965005" cy="23715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39EDD2-92E2-7287-9928-43CE838405A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45" y="5390627"/>
            <a:ext cx="1967806" cy="1467373"/>
          </a:xfrm>
          <a:prstGeom prst="rect">
            <a:avLst/>
          </a:prstGeom>
        </p:spPr>
      </p:pic>
      <p:pic>
        <p:nvPicPr>
          <p:cNvPr id="19" name="Picture 18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974C0984-1711-E123-F0F3-C94120A6712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46" y="4883375"/>
            <a:ext cx="1923884" cy="19746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8160F-C45B-C469-76C6-268304DF8C3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1" y="6049818"/>
            <a:ext cx="4103528" cy="53537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52D95-552D-50B8-58AA-697E5B6B44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038" y="2592388"/>
            <a:ext cx="6269037" cy="744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8FD5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FE97287-52E6-42C1-0127-8A9A002A60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8" y="3520912"/>
            <a:ext cx="6269037" cy="744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8FD5"/>
                </a:solidFill>
              </a:defRPr>
            </a:lvl1pPr>
          </a:lstStyle>
          <a:p>
            <a:pPr lvl="0"/>
            <a:r>
              <a:rPr lang="en-US"/>
              <a:t>Phone number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422BF72-4AB8-3083-C074-B9A879E42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7038" y="4449436"/>
            <a:ext cx="6269037" cy="744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8FD5"/>
                </a:solidFill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5309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8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8FF78DF-A28C-58FD-9E23-DE2BBEF3BF13}"/>
              </a:ext>
            </a:extLst>
          </p:cNvPr>
          <p:cNvSpPr txBox="1"/>
          <p:nvPr userDrawn="1"/>
        </p:nvSpPr>
        <p:spPr>
          <a:xfrm>
            <a:off x="2702791" y="2644170"/>
            <a:ext cx="67864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4E6727-2EAC-86B7-83B4-A20A5C2EE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4235" y="6049818"/>
            <a:ext cx="4103528" cy="535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30B274-F029-B7DC-BAD6-D1A4F219BE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12" y="367122"/>
            <a:ext cx="2521958" cy="45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31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8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B04E6727-2EAC-86B7-83B4-A20A5C2EE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35" y="6049818"/>
            <a:ext cx="4103528" cy="535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30B274-F029-B7DC-BAD6-D1A4F219B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6270" y="2717514"/>
            <a:ext cx="7839458" cy="142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32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 TO 2050 -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242" y="0"/>
            <a:ext cx="13411200" cy="7543800"/>
          </a:xfrm>
          <a:prstGeom prst="rect">
            <a:avLst/>
          </a:prstGeom>
        </p:spPr>
      </p:pic>
      <p:sp>
        <p:nvSpPr>
          <p:cNvPr id="13" name="Rectangle 20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27708" y="1674046"/>
            <a:ext cx="5892800" cy="165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Title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427707" y="3524866"/>
            <a:ext cx="5892800" cy="1828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A4647C-C33F-801D-F10E-964B49DEAC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7" y="690508"/>
            <a:ext cx="2521969" cy="45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DA595D-104B-4214-1680-485B76B1A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6" y="6319682"/>
            <a:ext cx="1735389" cy="314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51D246-38A2-D879-94CC-78114C233C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7" y="6319682"/>
            <a:ext cx="1735387" cy="31499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8AF8D9-C428-DD32-61BD-3C39A66CE9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1" y="583199"/>
            <a:ext cx="5485646" cy="1331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 i="0">
                <a:latin typeface="+mn-lt"/>
              </a:defRPr>
            </a:lvl1pPr>
          </a:lstStyle>
          <a:p>
            <a:pPr lvl="0"/>
            <a:r>
              <a:rPr lang="en-US"/>
              <a:t>Title text here (Calibri Bold-50pt)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DF394E-365E-1B3C-ED6F-4C6CE5CFAE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4832"/>
            <a:ext cx="12192000" cy="113168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3F9608B-E4EA-B8F6-E8C3-9900AF30FA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219145"/>
            <a:ext cx="5485646" cy="262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800">
                <a:cs typeface="Arial" panose="020B0604020202020204" pitchFamily="34" charset="0"/>
              </a:rPr>
              <a:t>First point (Calibri-30pt)</a:t>
            </a:r>
          </a:p>
          <a:p>
            <a:r>
              <a:rPr lang="en-US" sz="2800">
                <a:cs typeface="Arial" panose="020B0604020202020204" pitchFamily="34" charset="0"/>
              </a:rPr>
              <a:t>Second point</a:t>
            </a:r>
          </a:p>
          <a:p>
            <a:r>
              <a:rPr lang="en-US" sz="2800">
                <a:cs typeface="Arial" panose="020B0604020202020204" pitchFamily="34" charset="0"/>
              </a:rPr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1893297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- Blue">
    <p:bg>
      <p:bgPr>
        <a:solidFill>
          <a:srgbClr val="008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7BE660-BDB2-1715-26E7-009F73437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6" y="6319682"/>
            <a:ext cx="1735389" cy="314998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5ACC814-21A5-A0EA-52EE-56AF93F884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1" y="583199"/>
            <a:ext cx="5485646" cy="1331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 text here (Calibri Bold-50pt)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6307186-6295-B068-BDF9-51059BA41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219145"/>
            <a:ext cx="5485646" cy="262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2800">
                <a:cs typeface="Arial" panose="020B0604020202020204" pitchFamily="34" charset="0"/>
              </a:rPr>
              <a:t>First point (Calibri-30pt)</a:t>
            </a:r>
          </a:p>
          <a:p>
            <a:r>
              <a:rPr lang="en-US" sz="2800">
                <a:cs typeface="Arial" panose="020B0604020202020204" pitchFamily="34" charset="0"/>
              </a:rPr>
              <a:t>Second point</a:t>
            </a:r>
          </a:p>
          <a:p>
            <a:r>
              <a:rPr lang="en-US" sz="2800">
                <a:cs typeface="Arial" panose="020B0604020202020204" pitchFamily="34" charset="0"/>
              </a:rPr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2148045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ight Green - K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EF8A44-EAF6-890E-FDF4-031806BD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4" b="15274"/>
          <a:stretch/>
        </p:blipFill>
        <p:spPr>
          <a:xfrm>
            <a:off x="5609063" y="0"/>
            <a:ext cx="658293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8FAAF78-2D74-FCFF-3A41-5B5D37D724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0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 - TOD Downt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sy street with cars and flags&#10;&#10;Description automatically generated with medium confidence">
            <a:extLst>
              <a:ext uri="{FF2B5EF4-FFF2-40B4-BE49-F238E27FC236}">
                <a16:creationId xmlns:a16="http://schemas.microsoft.com/office/drawing/2014/main" id="{27391CC8-0281-77F4-F69D-F35697BF7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r="23540"/>
          <a:stretch/>
        </p:blipFill>
        <p:spPr>
          <a:xfrm>
            <a:off x="5765180" y="0"/>
            <a:ext cx="642682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61CBBBD-1BA3-AB8A-F4DA-D3FAEB8C8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42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Blue - Me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8">
            <a:extLst>
              <a:ext uri="{FF2B5EF4-FFF2-40B4-BE49-F238E27FC236}">
                <a16:creationId xmlns:a16="http://schemas.microsoft.com/office/drawing/2014/main" id="{433807AD-1197-F4E1-969B-3B6636EF4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46" r="42168"/>
          <a:stretch/>
        </p:blipFill>
        <p:spPr>
          <a:xfrm>
            <a:off x="5251450" y="0"/>
            <a:ext cx="694055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CC34A76-7471-2129-2B42-0AF18FDA47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86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Green - K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EF8A44-EAF6-890E-FDF4-031806BD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5" r="18015"/>
          <a:stretch/>
        </p:blipFill>
        <p:spPr>
          <a:xfrm>
            <a:off x="5609063" y="0"/>
            <a:ext cx="658293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8FAAF78-2D74-FCFF-3A41-5B5D37D724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54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1C5C89A-E53E-4879-5F1C-C4AA488115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689986"/>
            <a:ext cx="9788236" cy="1572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/>
            </a:lvl1pPr>
          </a:lstStyle>
          <a:p>
            <a:pPr lvl="0"/>
            <a:r>
              <a:rPr lang="en-US">
                <a:solidFill>
                  <a:schemeClr val="tx1"/>
                </a:solidFill>
              </a:rPr>
              <a:t>Title text here (Calibri Bold- 50pt)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1665D7-F48B-6EC9-06DC-B2AE9ACF58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7" y="6319682"/>
            <a:ext cx="1735387" cy="3149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4E4619-E0BF-EADE-10EE-2014EF5C80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4832"/>
            <a:ext cx="12192000" cy="11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282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1C5C89A-E53E-4879-5F1C-C4AA488115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2373930"/>
            <a:ext cx="3892236" cy="216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/>
            </a:lvl1pPr>
          </a:lstStyle>
          <a:p>
            <a:pPr lvl="0"/>
            <a:r>
              <a:rPr lang="en-US">
                <a:solidFill>
                  <a:schemeClr val="tx1"/>
                </a:solidFill>
              </a:rPr>
              <a:t>Title text here (Calibri Bold- 50pt)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1665D7-F48B-6EC9-06DC-B2AE9ACF58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7" y="6319682"/>
            <a:ext cx="1735387" cy="3149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4E4619-E0BF-EADE-10EE-2014EF5C80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4832"/>
            <a:ext cx="12192000" cy="113168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CFDC096-AEA4-F333-1C04-E77E68260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4645937"/>
            <a:ext cx="3892236" cy="1211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+mj-lt"/>
              </a:defRPr>
            </a:lvl1pPr>
          </a:lstStyle>
          <a:p>
            <a:pPr lvl="0"/>
            <a:r>
              <a:rPr lang="en-US">
                <a:solidFill>
                  <a:schemeClr val="tx1"/>
                </a:solidFill>
              </a:rPr>
              <a:t>Description text</a:t>
            </a:r>
          </a:p>
        </p:txBody>
      </p:sp>
    </p:spTree>
    <p:extLst>
      <p:ext uri="{BB962C8B-B14F-4D97-AF65-F5344CB8AC3E}">
        <p14:creationId xmlns:p14="http://schemas.microsoft.com/office/powerpoint/2010/main" val="1932113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22A3F-09A5-DEBD-FA11-C8AD8861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68675-222D-8947-86B9-8445B12CD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542B2-82F7-6F82-E7A4-DBF27067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50DE9-AAA0-463E-97CA-88F5A2C1E85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426F1-7D6A-404E-5624-0C3A59D9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AAD5-4505-A85C-12AF-1C9D29FF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1AD0C-84F4-455E-9BAA-00F3DD23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96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947799-2EC1-133D-4639-628C553CB1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12" y="367122"/>
            <a:ext cx="2521958" cy="457772"/>
          </a:xfrm>
          <a:prstGeom prst="rect">
            <a:avLst/>
          </a:prstGeom>
        </p:spPr>
      </p:pic>
      <p:pic>
        <p:nvPicPr>
          <p:cNvPr id="12" name="Picture 11" descr="A busy street with cars&#10;&#10;Description automatically generated with low confidence">
            <a:extLst>
              <a:ext uri="{FF2B5EF4-FFF2-40B4-BE49-F238E27FC236}">
                <a16:creationId xmlns:a16="http://schemas.microsoft.com/office/drawing/2014/main" id="{42BBC049-C4E4-D262-D3B7-A772E5705B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62" y="0"/>
            <a:ext cx="1962150" cy="2592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273299-92D3-6D0F-1A95-C39920B959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46" y="1"/>
            <a:ext cx="1933253" cy="2272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30BA6D-AC64-7346-744F-2C79E189ED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46" y="2494871"/>
            <a:ext cx="1923884" cy="2190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E5021-9D39-3A56-C2BA-4175EF4368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06" y="2805653"/>
            <a:ext cx="1965005" cy="23715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39EDD2-92E2-7287-9928-43CE838405A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45" y="5390627"/>
            <a:ext cx="1967806" cy="1467373"/>
          </a:xfrm>
          <a:prstGeom prst="rect">
            <a:avLst/>
          </a:prstGeom>
        </p:spPr>
      </p:pic>
      <p:pic>
        <p:nvPicPr>
          <p:cNvPr id="19" name="Picture 18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974C0984-1711-E123-F0F3-C94120A6712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46" y="4883375"/>
            <a:ext cx="1923884" cy="19746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8160F-C45B-C469-76C6-268304DF8C3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1" y="6049818"/>
            <a:ext cx="4103528" cy="53537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52D95-552D-50B8-58AA-697E5B6B44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038" y="2592388"/>
            <a:ext cx="6269037" cy="744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8FD5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FE97287-52E6-42C1-0127-8A9A002A60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8" y="3520912"/>
            <a:ext cx="6269037" cy="744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8FD5"/>
                </a:solidFill>
              </a:defRPr>
            </a:lvl1pPr>
          </a:lstStyle>
          <a:p>
            <a:pPr lvl="0"/>
            <a:r>
              <a:rPr lang="en-US"/>
              <a:t>Phone number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422BF72-4AB8-3083-C074-B9A879E42D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7038" y="4449436"/>
            <a:ext cx="6269037" cy="744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8FD5"/>
                </a:solidFill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13723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DA595D-104B-4214-1680-485B76B1A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6" y="6319682"/>
            <a:ext cx="1735389" cy="314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51D246-38A2-D879-94CC-78114C233C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7" y="6319682"/>
            <a:ext cx="1735387" cy="31499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8AF8D9-C428-DD32-61BD-3C39A66CE9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1" y="583199"/>
            <a:ext cx="5485646" cy="1331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 i="0">
                <a:latin typeface="+mn-lt"/>
              </a:defRPr>
            </a:lvl1pPr>
          </a:lstStyle>
          <a:p>
            <a:pPr lvl="0"/>
            <a:r>
              <a:rPr lang="en-US"/>
              <a:t>Title text here (Calibri Bold-50pt)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DF394E-365E-1B3C-ED6F-4C6CE5CFAE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4832"/>
            <a:ext cx="12192000" cy="113168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3F9608B-E4EA-B8F6-E8C3-9900AF30FA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219145"/>
            <a:ext cx="5485646" cy="262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800">
                <a:cs typeface="Arial" panose="020B0604020202020204" pitchFamily="34" charset="0"/>
              </a:rPr>
              <a:t>First point (Calibri-30pt)</a:t>
            </a:r>
          </a:p>
          <a:p>
            <a:r>
              <a:rPr lang="en-US" sz="2800">
                <a:cs typeface="Arial" panose="020B0604020202020204" pitchFamily="34" charset="0"/>
              </a:rPr>
              <a:t>Second point</a:t>
            </a:r>
          </a:p>
          <a:p>
            <a:r>
              <a:rPr lang="en-US" sz="2800">
                <a:cs typeface="Arial" panose="020B0604020202020204" pitchFamily="34" charset="0"/>
              </a:rPr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105906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8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8FF78DF-A28C-58FD-9E23-DE2BBEF3BF13}"/>
              </a:ext>
            </a:extLst>
          </p:cNvPr>
          <p:cNvSpPr txBox="1"/>
          <p:nvPr userDrawn="1"/>
        </p:nvSpPr>
        <p:spPr>
          <a:xfrm>
            <a:off x="2702791" y="2644170"/>
            <a:ext cx="67864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4E6727-2EAC-86B7-83B4-A20A5C2EE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4235" y="6049818"/>
            <a:ext cx="4103528" cy="535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30B274-F029-B7DC-BAD6-D1A4F219BE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12" y="367122"/>
            <a:ext cx="2521958" cy="45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053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8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B04E6727-2EAC-86B7-83B4-A20A5C2EE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35" y="6049818"/>
            <a:ext cx="4103528" cy="535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30B274-F029-B7DC-BAD6-D1A4F219B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6270" y="2717514"/>
            <a:ext cx="7839458" cy="142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12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- Blue">
    <p:bg>
      <p:bgPr>
        <a:solidFill>
          <a:srgbClr val="008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7BE660-BDB2-1715-26E7-009F73437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6" y="6319682"/>
            <a:ext cx="1735389" cy="314998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5ACC814-21A5-A0EA-52EE-56AF93F884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1" y="583199"/>
            <a:ext cx="5485646" cy="1331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 text here (Calibri Bold-50pt)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6307186-6295-B068-BDF9-51059BA41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219145"/>
            <a:ext cx="5485646" cy="262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2800">
                <a:cs typeface="Arial" panose="020B0604020202020204" pitchFamily="34" charset="0"/>
              </a:rPr>
              <a:t>First point (Calibri-30pt)</a:t>
            </a:r>
          </a:p>
          <a:p>
            <a:r>
              <a:rPr lang="en-US" sz="2800">
                <a:cs typeface="Arial" panose="020B0604020202020204" pitchFamily="34" charset="0"/>
              </a:rPr>
              <a:t>Second point</a:t>
            </a:r>
          </a:p>
          <a:p>
            <a:r>
              <a:rPr lang="en-US" sz="2800">
                <a:cs typeface="Arial" panose="020B0604020202020204" pitchFamily="34" charset="0"/>
              </a:rPr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31005422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ight Green - K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EF8A44-EAF6-890E-FDF4-031806BD6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4" b="15274"/>
          <a:stretch/>
        </p:blipFill>
        <p:spPr>
          <a:xfrm>
            <a:off x="5609063" y="0"/>
            <a:ext cx="658293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8FAAF78-2D74-FCFF-3A41-5B5D37D724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56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ight Blue - K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8">
            <a:extLst>
              <a:ext uri="{FF2B5EF4-FFF2-40B4-BE49-F238E27FC236}">
                <a16:creationId xmlns:a16="http://schemas.microsoft.com/office/drawing/2014/main" id="{433807AD-1197-F4E1-969B-3B6636EF4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6" r="11304"/>
          <a:stretch/>
        </p:blipFill>
        <p:spPr>
          <a:xfrm>
            <a:off x="5251450" y="0"/>
            <a:ext cx="694055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35BBBF5-8E87-BD7B-98B0-686326659F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96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 - TOD Downt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sy street with cars and flags&#10;&#10;Description automatically generated with medium confidence">
            <a:extLst>
              <a:ext uri="{FF2B5EF4-FFF2-40B4-BE49-F238E27FC236}">
                <a16:creationId xmlns:a16="http://schemas.microsoft.com/office/drawing/2014/main" id="{27391CC8-0281-77F4-F69D-F35697BF7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r="23540"/>
          <a:stretch/>
        </p:blipFill>
        <p:spPr>
          <a:xfrm>
            <a:off x="5765180" y="0"/>
            <a:ext cx="642682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A46AE124-04B8-175B-ED24-EAE7AF12980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81000" y="1981200"/>
            <a:ext cx="61037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5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Section divider title </a:t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(</a:t>
            </a:r>
            <a:r>
              <a:rPr lang="en-US">
                <a:latin typeface="+mn-lt"/>
              </a:rPr>
              <a:t>Calibri</a:t>
            </a:r>
            <a:r>
              <a:rPr lang="en-US">
                <a:solidFill>
                  <a:schemeClr val="bg1"/>
                </a:solidFill>
                <a:latin typeface="+mn-lt"/>
              </a:rPr>
              <a:t> bold-50pt)</a:t>
            </a:r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94953-8D40-9D05-442E-8136B8565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61CBBBD-1BA3-AB8A-F4DA-D3FAEB8C8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706813"/>
            <a:ext cx="6103938" cy="285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800">
                <a:latin typeface="+mn-lt"/>
              </a:rPr>
              <a:t>Body text (Calibri-28pt)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1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Dark Gray">
    <p:bg>
      <p:bgPr>
        <a:solidFill>
          <a:srgbClr val="2D4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DA595D-104B-4214-1680-485B76B1A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6" y="6319682"/>
            <a:ext cx="1735389" cy="314998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373C531-C223-CC7B-3CC0-461B70C8C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1" y="583199"/>
            <a:ext cx="5485646" cy="1331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 text here (Calibri Bold-50pt)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C8EDB77-B654-790B-565B-A897C1DC92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219145"/>
            <a:ext cx="5485646" cy="262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2800">
                <a:cs typeface="Arial" panose="020B0604020202020204" pitchFamily="34" charset="0"/>
              </a:rPr>
              <a:t>First point (Calibri-30pt)</a:t>
            </a:r>
          </a:p>
          <a:p>
            <a:r>
              <a:rPr lang="en-US" sz="2800">
                <a:cs typeface="Arial" panose="020B0604020202020204" pitchFamily="34" charset="0"/>
              </a:rPr>
              <a:t>Second point</a:t>
            </a:r>
          </a:p>
          <a:p>
            <a:r>
              <a:rPr lang="en-US" sz="2800">
                <a:cs typeface="Arial" panose="020B0604020202020204" pitchFamily="34" charset="0"/>
              </a:rPr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45916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Light Gray">
    <p:bg>
      <p:bgPr>
        <a:solidFill>
          <a:srgbClr val="E2E7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FA141-C385-18F9-496F-97AB4A7D1E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7" y="6319682"/>
            <a:ext cx="1735387" cy="314998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1F1C015-E03A-B4B6-A448-1AED2EDE4B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1" y="583199"/>
            <a:ext cx="5485646" cy="1331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 i="0">
                <a:latin typeface="+mn-lt"/>
              </a:defRPr>
            </a:lvl1pPr>
          </a:lstStyle>
          <a:p>
            <a:pPr lvl="0"/>
            <a:r>
              <a:rPr lang="en-US"/>
              <a:t>Title text here (Calibri Bold-50pt)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79286D7-491B-F73E-02EF-CA3E27D3CA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219145"/>
            <a:ext cx="5485646" cy="262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800">
                <a:cs typeface="Arial" panose="020B0604020202020204" pitchFamily="34" charset="0"/>
              </a:rPr>
              <a:t>First point (Calibri-30pt)</a:t>
            </a:r>
          </a:p>
          <a:p>
            <a:r>
              <a:rPr lang="en-US" sz="2800">
                <a:cs typeface="Arial" panose="020B0604020202020204" pitchFamily="34" charset="0"/>
              </a:rPr>
              <a:t>Second point</a:t>
            </a:r>
          </a:p>
          <a:p>
            <a:r>
              <a:rPr lang="en-US" sz="2800">
                <a:cs typeface="Arial" panose="020B0604020202020204" pitchFamily="34" charset="0"/>
              </a:rPr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3595911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Dark Blue">
    <p:bg>
      <p:bgPr>
        <a:solidFill>
          <a:srgbClr val="1E47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49FEE0-0D9E-5AED-062F-6AE5BB48AC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6" y="6319682"/>
            <a:ext cx="1735389" cy="314998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2F94A0E-FA1E-ACE0-7C8B-F846035F02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1" y="583199"/>
            <a:ext cx="5485646" cy="1331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 text here (Calibri Bold-50pt)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BA24349-C3DC-B255-F5D5-ACE1105B0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219145"/>
            <a:ext cx="5485646" cy="262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2800">
                <a:cs typeface="Arial" panose="020B0604020202020204" pitchFamily="34" charset="0"/>
              </a:rPr>
              <a:t>First point (Calibri-30pt)</a:t>
            </a:r>
          </a:p>
          <a:p>
            <a:r>
              <a:rPr lang="en-US" sz="2800">
                <a:cs typeface="Arial" panose="020B0604020202020204" pitchFamily="34" charset="0"/>
              </a:rPr>
              <a:t>Second point</a:t>
            </a:r>
          </a:p>
          <a:p>
            <a:r>
              <a:rPr lang="en-US" sz="2800">
                <a:cs typeface="Arial" panose="020B0604020202020204" pitchFamily="34" charset="0"/>
              </a:rPr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311259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Blue">
    <p:bg>
      <p:bgPr>
        <a:solidFill>
          <a:srgbClr val="008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7BE660-BDB2-1715-26E7-009F73437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6" y="6319682"/>
            <a:ext cx="1735389" cy="314998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5ACC814-21A5-A0EA-52EE-56AF93F884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1" y="583199"/>
            <a:ext cx="5485646" cy="1331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 text here (Calibri Bold-50pt)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6307186-6295-B068-BDF9-51059BA41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219145"/>
            <a:ext cx="5485646" cy="262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2800">
                <a:cs typeface="Arial" panose="020B0604020202020204" pitchFamily="34" charset="0"/>
              </a:rPr>
              <a:t>First point (Calibri-30pt)</a:t>
            </a:r>
          </a:p>
          <a:p>
            <a:r>
              <a:rPr lang="en-US" sz="2800">
                <a:cs typeface="Arial" panose="020B0604020202020204" pitchFamily="34" charset="0"/>
              </a:rPr>
              <a:t>Second point</a:t>
            </a:r>
          </a:p>
          <a:p>
            <a:r>
              <a:rPr lang="en-US" sz="2800">
                <a:cs typeface="Arial" panose="020B0604020202020204" pitchFamily="34" charset="0"/>
              </a:rPr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3040517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Light Blue">
    <p:bg>
      <p:bgPr>
        <a:solidFill>
          <a:srgbClr val="ADE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A856FF-6D1B-F950-C004-18B87D047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2147" y="6319682"/>
            <a:ext cx="1735387" cy="314998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6BFAF81-2F7F-D0D1-7AFF-D099BB9C30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1" y="583199"/>
            <a:ext cx="5485646" cy="1331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 i="0">
                <a:latin typeface="+mn-lt"/>
              </a:defRPr>
            </a:lvl1pPr>
          </a:lstStyle>
          <a:p>
            <a:pPr lvl="0"/>
            <a:r>
              <a:rPr lang="en-US"/>
              <a:t>Title text here (Calibri Bold-50pt)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A8F6C5C-EA53-074A-831F-7CFBD255E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219145"/>
            <a:ext cx="5485646" cy="262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800">
                <a:cs typeface="Arial" panose="020B0604020202020204" pitchFamily="34" charset="0"/>
              </a:rPr>
              <a:t>First point (Calibri-30pt)</a:t>
            </a:r>
          </a:p>
          <a:p>
            <a:r>
              <a:rPr lang="en-US" sz="2800">
                <a:cs typeface="Arial" panose="020B0604020202020204" pitchFamily="34" charset="0"/>
              </a:rPr>
              <a:t>Second point</a:t>
            </a:r>
          </a:p>
          <a:p>
            <a:r>
              <a:rPr lang="en-US" sz="2800">
                <a:cs typeface="Arial" panose="020B0604020202020204" pitchFamily="34" charset="0"/>
              </a:rPr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398031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7.jpeg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EE96E5E-0EFA-824E-F644-FEF0D0C4B3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22" y="0"/>
            <a:ext cx="1962150" cy="2198962"/>
          </a:xfrm>
          <a:prstGeom prst="rect">
            <a:avLst/>
          </a:prstGeom>
        </p:spPr>
      </p:pic>
      <p:pic>
        <p:nvPicPr>
          <p:cNvPr id="31" name="Picture 30" descr="A busy street with cars&#10;&#10;Description automatically generated with low confidence">
            <a:extLst>
              <a:ext uri="{FF2B5EF4-FFF2-40B4-BE49-F238E27FC236}">
                <a16:creationId xmlns:a16="http://schemas.microsoft.com/office/drawing/2014/main" id="{609235A1-0E1E-784B-DB6D-0BCFD73E96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62" y="0"/>
            <a:ext cx="1962150" cy="25922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DBCD456-B898-75D3-8503-EB5C6A3032B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46" y="1"/>
            <a:ext cx="1933253" cy="22724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B6B69FD-2817-E5F1-C107-8378648C53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46" y="2494871"/>
            <a:ext cx="1923884" cy="21902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62FCDD-3BBD-B0BF-0B8B-D3794B898CB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1788" y="2805653"/>
            <a:ext cx="1964641" cy="2371558"/>
          </a:xfrm>
          <a:prstGeom prst="rect">
            <a:avLst/>
          </a:prstGeom>
        </p:spPr>
      </p:pic>
      <p:pic>
        <p:nvPicPr>
          <p:cNvPr id="39" name="Picture 38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2537562A-0CE6-7B2A-2185-7638B8EA8BE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21" y="2405719"/>
            <a:ext cx="1954897" cy="2249817"/>
          </a:xfrm>
          <a:prstGeom prst="rect">
            <a:avLst/>
          </a:prstGeom>
        </p:spPr>
      </p:pic>
      <p:pic>
        <p:nvPicPr>
          <p:cNvPr id="41" name="Picture 40" descr="A city with a river running through it&#10;&#10;Description automatically generated with low confidence">
            <a:extLst>
              <a:ext uri="{FF2B5EF4-FFF2-40B4-BE49-F238E27FC236}">
                <a16:creationId xmlns:a16="http://schemas.microsoft.com/office/drawing/2014/main" id="{63195C65-3A2D-EEB3-66EF-6E952EE2F71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206" y="4898890"/>
            <a:ext cx="1954897" cy="195911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175C9D8-188B-DF90-80CF-FC0EA61A730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45" y="5390627"/>
            <a:ext cx="1967806" cy="1467373"/>
          </a:xfrm>
          <a:prstGeom prst="rect">
            <a:avLst/>
          </a:prstGeom>
        </p:spPr>
      </p:pic>
      <p:pic>
        <p:nvPicPr>
          <p:cNvPr id="45" name="Picture 44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F8DA0074-977A-2014-2EC6-6CC3D8F38E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46" y="4883375"/>
            <a:ext cx="1923884" cy="19746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4868940-E7BA-ED93-CA67-B2058306A93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12" y="367122"/>
            <a:ext cx="2521958" cy="4577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1C81C5"/>
          </a:solidFill>
          <a:latin typeface="+mj-lt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FD0"/>
          </a:solidFill>
          <a:latin typeface="Arial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None/>
        <a:defRPr sz="28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79450" indent="-28575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–"/>
        <a:defRPr sz="2000">
          <a:solidFill>
            <a:schemeClr val="tx1"/>
          </a:solidFill>
          <a:latin typeface="+mn-lt"/>
        </a:defRPr>
      </a:lvl2pPr>
      <a:lvl3pPr marL="1079500" indent="-22860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•"/>
        <a:defRPr sz="2400">
          <a:solidFill>
            <a:schemeClr val="tx1"/>
          </a:solidFill>
          <a:latin typeface="+mn-lt"/>
        </a:defRPr>
      </a:lvl3pPr>
      <a:lvl4pPr marL="1487488" indent="-22860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–"/>
        <a:defRPr sz="1600">
          <a:solidFill>
            <a:schemeClr val="tx1"/>
          </a:solidFill>
          <a:latin typeface="+mn-lt"/>
        </a:defRPr>
      </a:lvl4pPr>
      <a:lvl5pPr marL="1833563" indent="-22860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»"/>
        <a:defRPr sz="1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290763" indent="-22860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»"/>
        <a:defRPr sz="1400">
          <a:solidFill>
            <a:schemeClr val="tx1"/>
          </a:solidFill>
          <a:latin typeface="+mn-lt"/>
        </a:defRPr>
      </a:lvl6pPr>
      <a:lvl7pPr marL="2747963" indent="-22860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»"/>
        <a:defRPr sz="1400">
          <a:solidFill>
            <a:schemeClr val="tx1"/>
          </a:solidFill>
          <a:latin typeface="+mn-lt"/>
        </a:defRPr>
      </a:lvl7pPr>
      <a:lvl8pPr marL="3205163" indent="-22860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»"/>
        <a:defRPr sz="1400">
          <a:solidFill>
            <a:schemeClr val="tx1"/>
          </a:solidFill>
          <a:latin typeface="+mn-lt"/>
        </a:defRPr>
      </a:lvl8pPr>
      <a:lvl9pPr marL="3662363" indent="-228600" algn="l" rtl="0" eaLnBrk="0" fontAlgn="base" hangingPunct="0">
        <a:spcBef>
          <a:spcPct val="20000"/>
        </a:spcBef>
        <a:spcAft>
          <a:spcPct val="0"/>
        </a:spcAft>
        <a:buClr>
          <a:srgbClr val="007FD0"/>
        </a:buClr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6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72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50" r:id="rId2"/>
    <p:sldLayoutId id="2147483716" r:id="rId3"/>
    <p:sldLayoutId id="2147483715" r:id="rId4"/>
    <p:sldLayoutId id="2147483714" r:id="rId5"/>
    <p:sldLayoutId id="2147483713" r:id="rId6"/>
    <p:sldLayoutId id="2147483719" r:id="rId7"/>
    <p:sldLayoutId id="2147483741" r:id="rId8"/>
    <p:sldLayoutId id="2147483759" r:id="rId9"/>
    <p:sldLayoutId id="2147483762" r:id="rId10"/>
    <p:sldLayoutId id="2147483767" r:id="rId11"/>
    <p:sldLayoutId id="2147483768" r:id="rId12"/>
    <p:sldLayoutId id="2147483760" r:id="rId13"/>
    <p:sldLayoutId id="2147483763" r:id="rId14"/>
    <p:sldLayoutId id="2147483761" r:id="rId15"/>
    <p:sldLayoutId id="2147483764" r:id="rId16"/>
    <p:sldLayoutId id="21474837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5787AD2-ABB4-40A4-C3D4-3644623A5DF8}"/>
              </a:ext>
            </a:extLst>
          </p:cNvPr>
          <p:cNvSpPr txBox="1">
            <a:spLocks/>
          </p:cNvSpPr>
          <p:nvPr userDrawn="1"/>
        </p:nvSpPr>
        <p:spPr>
          <a:xfrm>
            <a:off x="381001" y="1502420"/>
            <a:ext cx="4535031" cy="16122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000" b="1" i="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090EAF-5ECD-5FD7-1A85-BF2D70BE3E8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9" y="367122"/>
            <a:ext cx="2521964" cy="45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3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2" r:id="rId3"/>
    <p:sldLayoutId id="2147483755" r:id="rId4"/>
    <p:sldLayoutId id="2147483758" r:id="rId5"/>
    <p:sldLayoutId id="214748376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04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70" r:id="rId2"/>
    <p:sldLayoutId id="2147483771" r:id="rId3"/>
    <p:sldLayoutId id="2147483776" r:id="rId4"/>
    <p:sldLayoutId id="2147483777" r:id="rId5"/>
    <p:sldLayoutId id="2147483778" r:id="rId6"/>
    <p:sldLayoutId id="2147483780" r:id="rId7"/>
    <p:sldLayoutId id="2147483781" r:id="rId8"/>
    <p:sldLayoutId id="214748378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91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5" r:id="rId2"/>
    <p:sldLayoutId id="21474837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2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8" r:id="rId4"/>
    <p:sldLayoutId id="2147483789" r:id="rId5"/>
    <p:sldLayoutId id="2147483790" r:id="rId6"/>
    <p:sldLayoutId id="214748379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ments@cmap.illinois.g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ments@cmap.illinois.gov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ments@cmap.illinois.gov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6331D29-91AF-96E5-39DC-97DDDB0C5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23" y="1609225"/>
            <a:ext cx="5479596" cy="2571136"/>
          </a:xfrm>
        </p:spPr>
        <p:txBody>
          <a:bodyPr/>
          <a:lstStyle/>
          <a:p>
            <a:r>
              <a:rPr lang="en-US">
                <a:cs typeface="Arial"/>
              </a:rPr>
              <a:t>RFQ 395 Pre-Bid Information Session</a:t>
            </a:r>
            <a:br>
              <a:rPr lang="en-US"/>
            </a:br>
            <a:r>
              <a:rPr lang="en-US" sz="2800">
                <a:cs typeface="Arial"/>
              </a:rPr>
              <a:t>Policy Support Services</a:t>
            </a:r>
            <a:br>
              <a:rPr lang="en-US" sz="2800"/>
            </a:br>
            <a:br>
              <a:rPr lang="en-US" sz="2800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A7677A6-C200-650A-36DE-592E2C33C3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4175" y="5835920"/>
            <a:ext cx="5308600" cy="1124745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Tuesday, April 14, 2026</a:t>
            </a:r>
          </a:p>
          <a:p>
            <a:r>
              <a:rPr lang="en-US">
                <a:cs typeface="Arial"/>
              </a:rPr>
              <a:t>1:00 PM Central Time</a:t>
            </a:r>
          </a:p>
        </p:txBody>
      </p:sp>
    </p:spTree>
    <p:extLst>
      <p:ext uri="{BB962C8B-B14F-4D97-AF65-F5344CB8AC3E}">
        <p14:creationId xmlns:p14="http://schemas.microsoft.com/office/powerpoint/2010/main" val="14996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DD40E6-0499-9D70-C7EE-A2110B5466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83199"/>
            <a:ext cx="7749208" cy="1331912"/>
          </a:xfrm>
        </p:spPr>
        <p:txBody>
          <a:bodyPr/>
          <a:lstStyle/>
          <a:p>
            <a:r>
              <a:rPr lang="en-US"/>
              <a:t>2.1 Scope of work overview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E2B2E5-B8EB-A573-192A-27CF8D2C9B7A}"/>
              </a:ext>
            </a:extLst>
          </p:cNvPr>
          <p:cNvSpPr/>
          <p:nvPr/>
        </p:nvSpPr>
        <p:spPr>
          <a:xfrm>
            <a:off x="1484773" y="2502580"/>
            <a:ext cx="4284352" cy="2101317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Transportation policy analysis </a:t>
            </a:r>
            <a:r>
              <a:rPr lang="en-US" sz="2000"/>
              <a:t>– support analyses related to transportation policy and funding topics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9558C-5FF7-0E15-B57A-71CBD7174BE3}"/>
              </a:ext>
            </a:extLst>
          </p:cNvPr>
          <p:cNvSpPr/>
          <p:nvPr/>
        </p:nvSpPr>
        <p:spPr>
          <a:xfrm>
            <a:off x="6383079" y="2502580"/>
            <a:ext cx="4284352" cy="2101317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Transportation technical analysis – </a:t>
            </a:r>
          </a:p>
          <a:p>
            <a:pPr algn="ctr"/>
            <a:r>
              <a:rPr lang="en-US" sz="2000"/>
              <a:t>technical support across transportation research and analysis methodologies and familiarity with datasets</a:t>
            </a:r>
          </a:p>
        </p:txBody>
      </p:sp>
    </p:spTree>
    <p:extLst>
      <p:ext uri="{BB962C8B-B14F-4D97-AF65-F5344CB8AC3E}">
        <p14:creationId xmlns:p14="http://schemas.microsoft.com/office/powerpoint/2010/main" val="1856208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865F20-BF5F-8823-94EB-39C4398A2A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583199"/>
            <a:ext cx="8425069" cy="1331912"/>
          </a:xfrm>
        </p:spPr>
        <p:txBody>
          <a:bodyPr/>
          <a:lstStyle/>
          <a:p>
            <a:r>
              <a:rPr lang="en-US"/>
              <a:t>Transportation policy analysis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4BE5B0-0559-6FF6-3AA8-897D9E41B7D1}"/>
              </a:ext>
            </a:extLst>
          </p:cNvPr>
          <p:cNvSpPr/>
          <p:nvPr/>
        </p:nvSpPr>
        <p:spPr>
          <a:xfrm>
            <a:off x="1111807" y="2079152"/>
            <a:ext cx="3150545" cy="955437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Transit policy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AD987-3825-65D8-FD5C-9BA5AAEF6C8D}"/>
              </a:ext>
            </a:extLst>
          </p:cNvPr>
          <p:cNvSpPr/>
          <p:nvPr/>
        </p:nvSpPr>
        <p:spPr>
          <a:xfrm>
            <a:off x="4497536" y="2079152"/>
            <a:ext cx="3150545" cy="955437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Tolling policy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FE44B2-21EE-4942-D1ED-21DA21E590C4}"/>
              </a:ext>
            </a:extLst>
          </p:cNvPr>
          <p:cNvSpPr/>
          <p:nvPr/>
        </p:nvSpPr>
        <p:spPr>
          <a:xfrm>
            <a:off x="7883265" y="2079152"/>
            <a:ext cx="3150545" cy="955437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Project delivery mechanisms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04226E-7912-13FE-79B8-36F753118457}"/>
              </a:ext>
            </a:extLst>
          </p:cNvPr>
          <p:cNvSpPr/>
          <p:nvPr/>
        </p:nvSpPr>
        <p:spPr>
          <a:xfrm>
            <a:off x="1111806" y="3296836"/>
            <a:ext cx="3150545" cy="955437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Transportation system asset management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5C233C-4C92-B333-CE07-0628A457F6B6}"/>
              </a:ext>
            </a:extLst>
          </p:cNvPr>
          <p:cNvSpPr/>
          <p:nvPr/>
        </p:nvSpPr>
        <p:spPr>
          <a:xfrm>
            <a:off x="4497535" y="3296836"/>
            <a:ext cx="3150545" cy="955437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Transportation system funding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EA0EE5-F324-CFE3-DA21-491C7483C17F}"/>
              </a:ext>
            </a:extLst>
          </p:cNvPr>
          <p:cNvSpPr/>
          <p:nvPr/>
        </p:nvSpPr>
        <p:spPr>
          <a:xfrm>
            <a:off x="7883264" y="3305640"/>
            <a:ext cx="3150545" cy="955437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Planning-level financial forecasting and modeling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88760C-CBA4-FA47-6282-F0B37534F3B2}"/>
              </a:ext>
            </a:extLst>
          </p:cNvPr>
          <p:cNvSpPr/>
          <p:nvPr/>
        </p:nvSpPr>
        <p:spPr>
          <a:xfrm>
            <a:off x="2663886" y="4529644"/>
            <a:ext cx="3150545" cy="955437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Transportation emissions reduction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EEC5CFE-967F-F588-6FD6-2475054B92A5}"/>
              </a:ext>
            </a:extLst>
          </p:cNvPr>
          <p:cNvSpPr/>
          <p:nvPr/>
        </p:nvSpPr>
        <p:spPr>
          <a:xfrm>
            <a:off x="6072807" y="4523324"/>
            <a:ext cx="3150545" cy="955437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Legislative reviews</a:t>
            </a:r>
          </a:p>
        </p:txBody>
      </p:sp>
    </p:spTree>
    <p:extLst>
      <p:ext uri="{BB962C8B-B14F-4D97-AF65-F5344CB8AC3E}">
        <p14:creationId xmlns:p14="http://schemas.microsoft.com/office/powerpoint/2010/main" val="579616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3FB5D-CEC1-9653-CF08-3814BCA24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C1AE73-265F-C05F-9FE1-EB017DF68E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583199"/>
            <a:ext cx="9051235" cy="1331912"/>
          </a:xfrm>
        </p:spPr>
        <p:txBody>
          <a:bodyPr/>
          <a:lstStyle/>
          <a:p>
            <a:r>
              <a:rPr lang="en-US"/>
              <a:t>Transportation technical analysis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5461D6-CE86-600C-020F-8F2E3A959679}"/>
              </a:ext>
            </a:extLst>
          </p:cNvPr>
          <p:cNvSpPr/>
          <p:nvPr/>
        </p:nvSpPr>
        <p:spPr>
          <a:xfrm>
            <a:off x="2430315" y="2792896"/>
            <a:ext cx="3314394" cy="1005126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Transportation modeling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F468E4-DEBE-187A-6D25-EFFB76A1A84C}"/>
              </a:ext>
            </a:extLst>
          </p:cNvPr>
          <p:cNvSpPr/>
          <p:nvPr/>
        </p:nvSpPr>
        <p:spPr>
          <a:xfrm>
            <a:off x="6117841" y="2792896"/>
            <a:ext cx="3314394" cy="1005126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260695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E09D35-512E-28B5-0C1C-3B32A46DE8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485" y="471643"/>
            <a:ext cx="10335469" cy="1378375"/>
          </a:xfrm>
        </p:spPr>
        <p:txBody>
          <a:bodyPr lIns="91440" tIns="45720" rIns="91440" bIns="45720" anchor="t"/>
          <a:lstStyle/>
          <a:p>
            <a:r>
              <a:rPr lang="en-US"/>
              <a:t>2.2 Tasks and deliverables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AA943A-8AD7-2A85-2DF3-327422C06C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720" y="1472807"/>
            <a:ext cx="10810461" cy="33765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All work will be initiated through written task orders that define the scope, schedule, deliverables, and budget for each assignment.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Consultant team must comply with CMAP’s data governance, confidentiality, and artificial intelligence (AI) use requirements.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All analyses, including any AI-assisted components, must rely on transparent, reproducible methodologies and clearly identify assumptions, limitations, and data provenance.  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32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E295D0-98CD-AB0C-1FD3-8832A587DB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83199"/>
            <a:ext cx="11605590" cy="1331912"/>
          </a:xfrm>
        </p:spPr>
        <p:txBody>
          <a:bodyPr/>
          <a:lstStyle/>
          <a:p>
            <a:r>
              <a:rPr lang="en-US"/>
              <a:t>Artificial intelligence (AI) use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60AA7-769C-C9B0-5E68-F9CBDAC325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1" y="1661194"/>
            <a:ext cx="11078817" cy="35356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CMAP-provided datasets and materials may not be entered into AI tools or platforms that lack enterprise‑grade data‑protection assurances or that use customer inputs to train or improve public models.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Use of AI-assisted tools to support analyses or deliverables is permitted at the sole discretion of CMAP, and only if: </a:t>
            </a:r>
          </a:p>
          <a:p>
            <a:pPr marL="1143000" lvl="1" indent="-457200"/>
            <a:r>
              <a:rPr lang="en-US">
                <a:latin typeface="+mj-lt"/>
              </a:rPr>
              <a:t>Such tools do not train on or retransmit CMAP data without authorization, and </a:t>
            </a:r>
          </a:p>
          <a:p>
            <a:pPr marL="1143000" lvl="1" indent="-457200"/>
            <a:r>
              <a:rPr lang="en-US">
                <a:latin typeface="+mj-lt"/>
              </a:rPr>
              <a:t>the Consultant documents and notifies CMAP of the role of AI in generating any outputs that influence or are reflected in deliverables.</a:t>
            </a:r>
          </a:p>
        </p:txBody>
      </p:sp>
    </p:spTree>
    <p:extLst>
      <p:ext uri="{BB962C8B-B14F-4D97-AF65-F5344CB8AC3E}">
        <p14:creationId xmlns:p14="http://schemas.microsoft.com/office/powerpoint/2010/main" val="1658567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018671-750A-5BF8-4841-27D2ECA09B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583199"/>
            <a:ext cx="5811077" cy="1331912"/>
          </a:xfrm>
        </p:spPr>
        <p:txBody>
          <a:bodyPr/>
          <a:lstStyle/>
          <a:p>
            <a:r>
              <a:rPr lang="en-US"/>
              <a:t>2.5 Project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4DF81-1C9B-8F52-48F6-BF84BB489D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1" y="1553223"/>
            <a:ext cx="9717156" cy="2625725"/>
          </a:xfrm>
        </p:spPr>
        <p:txBody>
          <a:bodyPr/>
          <a:lstStyle/>
          <a:p>
            <a:r>
              <a:rPr lang="en-US"/>
              <a:t>Responses should have a narrative statement, including: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team involved in this project and narrative on team’s combined qualifications and strengths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Identify overall Project Manager, Subject Matter Leads for each of the core scope areas, and any other personnel proposed by the Consultant team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approach to managing a task order-based contract to execute types of work identified in this RFQ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6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078F2-3245-A93A-DE93-FF2761C4B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745A1-0D79-0533-7019-71DED18D94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583199"/>
            <a:ext cx="9478617" cy="1331912"/>
          </a:xfrm>
        </p:spPr>
        <p:txBody>
          <a:bodyPr/>
          <a:lstStyle/>
          <a:p>
            <a:r>
              <a:rPr lang="en-US"/>
              <a:t>2.5 Project approach (continued)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AB585-74E7-29EA-69F0-42C71AD3FC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1" y="1553223"/>
            <a:ext cx="9717156" cy="4380438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/>
              <a:t>Provide a list of at least 5 examples that demonstrate related experience completed in the last five years of similar scope and scale to the work identified in this RFQ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/>
              <a:t>The approach to communicating with CMAP project manager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/>
              <a:t>The approach to address any technical or service issues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/>
              <a:t>Quality Assurance/Quality Control (QA/QC) methods used for error and risk mitigation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/>
              <a:t>If applicable, any cost savings opportunities associated with completion of work. </a:t>
            </a:r>
          </a:p>
        </p:txBody>
      </p:sp>
    </p:spTree>
    <p:extLst>
      <p:ext uri="{BB962C8B-B14F-4D97-AF65-F5344CB8AC3E}">
        <p14:creationId xmlns:p14="http://schemas.microsoft.com/office/powerpoint/2010/main" val="1441514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36738-B520-365A-9AEB-DE18EA8B1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Submittal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3ACA6-D57B-3785-BF29-51FE2336D7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20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52D69B-29AC-B694-956A-1231FD183C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83199"/>
            <a:ext cx="8345556" cy="1331912"/>
          </a:xfrm>
        </p:spPr>
        <p:txBody>
          <a:bodyPr/>
          <a:lstStyle/>
          <a:p>
            <a:r>
              <a:rPr lang="en-US"/>
              <a:t>3.1 Submission instructions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76E1D-28CF-2AB5-3D6B-19E555B125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1" y="1632737"/>
            <a:ext cx="8345555" cy="2625725"/>
          </a:xfrm>
        </p:spPr>
        <p:txBody>
          <a:bodyPr/>
          <a:lstStyle/>
          <a:p>
            <a:r>
              <a:rPr lang="en-US"/>
              <a:t>All required documents are to be submitted via email to </a:t>
            </a:r>
            <a:r>
              <a:rPr lang="en-US" u="sng">
                <a:hlinkClick r:id="rId3"/>
              </a:rPr>
              <a:t>procurements@cmap.illinois.gov</a:t>
            </a:r>
            <a:r>
              <a:rPr lang="en-US"/>
              <a:t>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32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3C6FC-0AEF-5F5A-CA69-2D5C801E72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83199"/>
            <a:ext cx="9438860" cy="1331912"/>
          </a:xfrm>
        </p:spPr>
        <p:txBody>
          <a:bodyPr/>
          <a:lstStyle/>
          <a:p>
            <a:r>
              <a:rPr lang="en-US"/>
              <a:t>3.2 Proposal submittal form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144FC-3B36-EDCA-C418-9013126DF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1" y="1915111"/>
            <a:ext cx="10760765" cy="4181655"/>
          </a:xfrm>
        </p:spPr>
        <p:txBody>
          <a:bodyPr/>
          <a:lstStyle/>
          <a:p>
            <a:r>
              <a:rPr lang="en-US"/>
              <a:t>Submit the Proposal submittal form in the format provided along with all required executed sub-forms and certifications. The sub-forms includes: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/>
              <a:t>Client examples</a:t>
            </a:r>
            <a:r>
              <a:rPr lang="en-US"/>
              <a:t>: provide five examples of relevant experience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/>
              <a:t>Bidder information</a:t>
            </a:r>
            <a:r>
              <a:rPr lang="en-US"/>
              <a:t>: basic information for primary firm and any subs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/>
              <a:t>Price Proposal Detail</a:t>
            </a:r>
            <a:r>
              <a:rPr lang="en-US"/>
              <a:t>: all proposed pricing for this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/>
              <a:t>Certifications</a:t>
            </a:r>
            <a:r>
              <a:rPr lang="en-US"/>
              <a:t>: including Certification for Federally Funded Agreements and Specific Provisions Certifications Regarding Workers’ Compensation Insurance; Bidder Information; and FTA Certification Regarding Lobbying.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0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B4E54C-6164-655B-495F-595BE3BEB3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E635B-588F-B2A9-2D08-0284C5D242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587" y="1824774"/>
            <a:ext cx="10866120" cy="3696139"/>
          </a:xfrm>
        </p:spPr>
        <p:txBody>
          <a:bodyPr lIns="91440" tIns="45720" rIns="91440" bIns="4572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This pre-bid webinar is offered to help potential applicants understand the scope of </a:t>
            </a:r>
            <a:r>
              <a:rPr lang="en-US">
                <a:solidFill>
                  <a:srgbClr val="000000"/>
                </a:solidFill>
              </a:rPr>
              <a:t>RFQ 395 Policy Support </a:t>
            </a:r>
            <a:r>
              <a:rPr lang="en-US"/>
              <a:t>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Attendees, please post your name, company, and email in the chat to provide a record of participants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Please mute yourself during the 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During the Questions section, please enter your questions into the chat or unmute to ask your question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Questions during the session will be posted to the CMAP website, in addition to a recording of the meeting</a:t>
            </a:r>
            <a:endParaRPr lang="en-US">
              <a:cs typeface="Calibri Light" panose="020F0302020204030204"/>
            </a:endParaRPr>
          </a:p>
        </p:txBody>
      </p:sp>
      <p:pic>
        <p:nvPicPr>
          <p:cNvPr id="2" name="Picture 1" descr="91,123 Recording Icon Images, Stock Photos, 3D objects ...">
            <a:extLst>
              <a:ext uri="{FF2B5EF4-FFF2-40B4-BE49-F238E27FC236}">
                <a16:creationId xmlns:a16="http://schemas.microsoft.com/office/drawing/2014/main" id="{50D62AD4-F5F4-AAC1-A675-770F42FF3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50" r="334" b="13750"/>
          <a:stretch/>
        </p:blipFill>
        <p:spPr>
          <a:xfrm>
            <a:off x="5641866" y="583199"/>
            <a:ext cx="1880219" cy="78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06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7E7B17-7B6E-7DD0-DDCE-C764008113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3.3 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95759-3956-6ABB-774A-569BED1F6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1" y="1722188"/>
            <a:ext cx="11317357" cy="26257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Please enter contact information in the top portion of the reference form provided in attachment 3.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There should be a total of three (3) references that CMAP staff may contact regarding the consultant’s qualifications to undertake this project.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Reference information shall include organization name, contact name, title, phone number, email, and nature of relationship to reference.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94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Evaluation of Quotes</a:t>
            </a:r>
            <a:endParaRPr lang="en-US" sz="3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AB555A-04C3-87B7-A4BC-32DADC208F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583199"/>
            <a:ext cx="6357729" cy="1331912"/>
          </a:xfrm>
        </p:spPr>
        <p:txBody>
          <a:bodyPr/>
          <a:lstStyle/>
          <a:p>
            <a:r>
              <a:rPr lang="en-US"/>
              <a:t>4.1 Evaluation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6D43E-5AB9-F75E-7782-7DC324E025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702310"/>
            <a:ext cx="10780643" cy="26257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Responses are evaluated individually, and without discussion, by an internal CMAP committee assigned to make project selection decision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CMAP anticipates conducting interviews for this solicitation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Cost will not be the sole factor for award decision</a:t>
            </a:r>
          </a:p>
        </p:txBody>
      </p:sp>
    </p:spTree>
    <p:extLst>
      <p:ext uri="{BB962C8B-B14F-4D97-AF65-F5344CB8AC3E}">
        <p14:creationId xmlns:p14="http://schemas.microsoft.com/office/powerpoint/2010/main" val="3937810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264D60-8AD5-210F-2043-7B97B945BF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Evaluation factors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83C151-B019-357F-BD9B-1C6C1757E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029412"/>
              </p:ext>
            </p:extLst>
          </p:nvPr>
        </p:nvGraphicFramePr>
        <p:xfrm>
          <a:off x="533852" y="1676573"/>
          <a:ext cx="9482018" cy="2980485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8240326">
                  <a:extLst>
                    <a:ext uri="{9D8B030D-6E8A-4147-A177-3AD203B41FA5}">
                      <a16:colId xmlns:a16="http://schemas.microsoft.com/office/drawing/2014/main" val="140372608"/>
                    </a:ext>
                  </a:extLst>
                </a:gridCol>
                <a:gridCol w="1241692">
                  <a:extLst>
                    <a:ext uri="{9D8B030D-6E8A-4147-A177-3AD203B41FA5}">
                      <a16:colId xmlns:a16="http://schemas.microsoft.com/office/drawing/2014/main" val="2700906168"/>
                    </a:ext>
                  </a:extLst>
                </a:gridCol>
              </a:tblGrid>
              <a:tr h="5874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Evaluation factor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Weight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0456478"/>
                  </a:ext>
                </a:extLst>
              </a:tr>
              <a:tr h="5874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Project understanding and proposed approach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35%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2897795"/>
                  </a:ext>
                </a:extLst>
              </a:tr>
              <a:tr h="6306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Professional credentials, experience, and availability of key personnel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30%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8852358"/>
                  </a:ext>
                </a:extLst>
              </a:tr>
              <a:tr h="5874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Experience of firm with required work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25%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8736846"/>
                  </a:ext>
                </a:extLst>
              </a:tr>
              <a:tr h="5874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Cost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10%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9587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565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C0A150-5A3D-1915-76CF-B82E0846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D7CC0E-2567-31EE-0E14-3B9343AF8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3706813"/>
            <a:ext cx="6978588" cy="2857500"/>
          </a:xfrm>
        </p:spPr>
        <p:txBody>
          <a:bodyPr/>
          <a:lstStyle/>
          <a:p>
            <a:r>
              <a:rPr lang="en-US"/>
              <a:t>Type in the chat or unmute to ask aloud.</a:t>
            </a:r>
          </a:p>
        </p:txBody>
      </p:sp>
    </p:spTree>
    <p:extLst>
      <p:ext uri="{BB962C8B-B14F-4D97-AF65-F5344CB8AC3E}">
        <p14:creationId xmlns:p14="http://schemas.microsoft.com/office/powerpoint/2010/main" val="3143434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DB8D7F-3EA2-92EB-837F-BF5197FB91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83199"/>
            <a:ext cx="5485646" cy="987417"/>
          </a:xfrm>
        </p:spPr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74B51-B593-882A-9D50-9C64F77FA4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1" y="1939446"/>
            <a:ext cx="9064214" cy="2625725"/>
          </a:xfrm>
        </p:spPr>
        <p:txBody>
          <a:bodyPr lIns="91440" tIns="45720" rIns="91440" bIns="45720" anchor="t"/>
          <a:lstStyle/>
          <a:p>
            <a:r>
              <a:rPr lang="en-US">
                <a:latin typeface="+mn-lt"/>
              </a:rPr>
              <a:t>Additional questions should be emailed to:</a:t>
            </a:r>
          </a:p>
          <a:p>
            <a:r>
              <a:rPr lang="en-US" sz="2800" i="1"/>
              <a:t>CMAP Procurements</a:t>
            </a:r>
          </a:p>
          <a:p>
            <a:r>
              <a:rPr lang="en-US" sz="2800">
                <a:hlinkClick r:id="rId3"/>
              </a:rPr>
              <a:t>procurements@cmap.illinois.gov</a:t>
            </a:r>
            <a:endParaRPr lang="en-US" sz="2800"/>
          </a:p>
          <a:p>
            <a:pPr marL="457200" lvl="1" indent="0">
              <a:buNone/>
            </a:pPr>
            <a:endParaRPr lang="en-US"/>
          </a:p>
          <a:p>
            <a:r>
              <a:rPr lang="en-US" sz="2800">
                <a:latin typeface="+mn-lt"/>
              </a:rPr>
              <a:t>Questions due</a:t>
            </a:r>
            <a:r>
              <a:rPr lang="en-US" sz="2800" b="0">
                <a:latin typeface="+mn-lt"/>
              </a:rPr>
              <a:t>: April 17, 1:00pm (Central Time)</a:t>
            </a:r>
            <a:endParaRPr lang="en-US" sz="2800" b="0">
              <a:latin typeface="+mn-lt"/>
              <a:cs typeface="Calibri"/>
            </a:endParaRPr>
          </a:p>
          <a:p>
            <a:pPr marL="228600" indent="-457200"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  <a:p>
            <a:endParaRPr lang="en-US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63876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302D20-143C-6DA3-19AB-4748B70823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83199"/>
            <a:ext cx="6525408" cy="1331912"/>
          </a:xfrm>
        </p:spPr>
        <p:txBody>
          <a:bodyPr/>
          <a:lstStyle/>
          <a:p>
            <a:r>
              <a:rPr lang="en-US"/>
              <a:t>Submission Deadline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D980C-CA58-9784-6C9C-05C565960E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915111"/>
            <a:ext cx="10271759" cy="2625725"/>
          </a:xfrm>
        </p:spPr>
        <p:txBody>
          <a:bodyPr lIns="91440" tIns="45720" rIns="91440" bIns="45720" anchor="t"/>
          <a:lstStyle/>
          <a:p>
            <a:r>
              <a:rPr lang="en-US">
                <a:latin typeface="+mn-lt"/>
                <a:cs typeface="Calibri Light"/>
              </a:rPr>
              <a:t>Submittals due: May 11, 2026 by 03:00pm (Central Time)</a:t>
            </a:r>
          </a:p>
          <a:p>
            <a:endParaRPr lang="en-US">
              <a:latin typeface="+mn-lt"/>
              <a:cs typeface="Calibri Light"/>
            </a:endParaRPr>
          </a:p>
          <a:p>
            <a:r>
              <a:rPr lang="en-US">
                <a:latin typeface="+mn-lt"/>
                <a:cs typeface="Calibri Light"/>
              </a:rPr>
              <a:t>Email to:</a:t>
            </a:r>
          </a:p>
          <a:p>
            <a:r>
              <a:rPr lang="en-US" sz="2800" b="0" i="1">
                <a:solidFill>
                  <a:schemeClr val="tx1"/>
                </a:solidFill>
              </a:rPr>
              <a:t>CMAP Procurements</a:t>
            </a:r>
            <a:r>
              <a:rPr lang="en-US" i="1"/>
              <a:t>: </a:t>
            </a:r>
            <a:r>
              <a:rPr lang="en-US" sz="2800">
                <a:hlinkClick r:id="rId3"/>
              </a:rPr>
              <a:t>procurements@cmap.illinois.gov</a:t>
            </a:r>
            <a:endParaRPr lang="en-US" sz="2800"/>
          </a:p>
          <a:p>
            <a:endParaRPr lang="en-US">
              <a:latin typeface="+mn-lt"/>
              <a:cs typeface="Calibri Light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63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21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1F359-30E9-98A1-C615-58BD5A145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6543E2-7B02-7CB6-BB53-75F219CF90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C2E828-ED0F-6415-B9B8-0714320C6491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F9C08-FC91-6115-A25B-CC8F12434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11"/>
            <a:ext cx="12197002" cy="685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70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84B8B3-BB25-9FB8-0C7E-EB1799D04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9D084-8ADB-AEA6-565D-F191EA43FA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7A450-79BE-9C84-92FB-ACBC7EEC3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8"/>
            <a:ext cx="12195624" cy="68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2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1F5D7-C235-7B3E-B0A5-BA567E35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and Purpose</a:t>
            </a:r>
          </a:p>
        </p:txBody>
      </p:sp>
    </p:spTree>
    <p:extLst>
      <p:ext uri="{BB962C8B-B14F-4D97-AF65-F5344CB8AC3E}">
        <p14:creationId xmlns:p14="http://schemas.microsoft.com/office/powerpoint/2010/main" val="3556941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C26765-C7CA-A14C-976F-82B2BCCC6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583199"/>
            <a:ext cx="11257721" cy="1331912"/>
          </a:xfrm>
        </p:spPr>
        <p:txBody>
          <a:bodyPr/>
          <a:lstStyle/>
          <a:p>
            <a:r>
              <a:rPr lang="en-US"/>
              <a:t>1.3 CMAP is advancing an ambitious portfolio of planning and policy initiatives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1A26D-DA11-BFB7-B538-D7C6FDB9F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999" y="2219145"/>
            <a:ext cx="9180443" cy="434068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Transit reforms, safety action planning and implementation, transportation capital investment prioritization, greenhouse gas reduction, and more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Looking for a consulting partner to provide as-needed planning, policy, and advisory services on a task order basis.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The selected firm will serve as an extension of staff, supporting CMAP with timely research, analysis, and strategic input as needs arise.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4601EC-B165-B145-256B-BE554CE388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583199"/>
            <a:ext cx="9743501" cy="804926"/>
          </a:xfrm>
        </p:spPr>
        <p:txBody>
          <a:bodyPr/>
          <a:lstStyle/>
          <a:p>
            <a:r>
              <a:rPr lang="en-US"/>
              <a:t>How is this different from RFQ 341?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A3527-498B-1506-0841-1158C5DB7C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708782"/>
            <a:ext cx="10464209" cy="26257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This procurement – RFQ 395 – awards a contract with 1 vendor, for on-call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RFQ 341: shortlist of pre-approved vendors for whole projects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71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678165-15DE-B725-867C-20ED1F8EB4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583199"/>
            <a:ext cx="11331614" cy="1331912"/>
          </a:xfrm>
        </p:spPr>
        <p:txBody>
          <a:bodyPr lIns="91440" tIns="45720" rIns="91440" bIns="45720" anchor="t"/>
          <a:lstStyle/>
          <a:p>
            <a:r>
              <a:rPr lang="en-US">
                <a:cs typeface="Calibri"/>
              </a:rPr>
              <a:t>Timeline and budget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5EAE9-64F0-742E-CA68-761075C0B0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1" y="1598415"/>
            <a:ext cx="11330451" cy="886368"/>
          </a:xfrm>
        </p:spPr>
        <p:txBody>
          <a:bodyPr lIns="91440" tIns="45720" rIns="91440" bIns="45720" anchor="t"/>
          <a:lstStyle/>
          <a:p>
            <a:r>
              <a:rPr lang="en-US"/>
              <a:t>A term of 24 months with three one-year renewal options and </a:t>
            </a:r>
            <a:r>
              <a:rPr lang="en-US" b="1">
                <a:latin typeface="+mn-lt"/>
              </a:rPr>
              <a:t>a total budget not-to-exceed $350,000.</a:t>
            </a:r>
          </a:p>
          <a:p>
            <a:br>
              <a:rPr lang="en-US"/>
            </a:br>
            <a:br>
              <a:rPr lang="en-US"/>
            </a:br>
            <a:endParaRPr lang="en-US" sz="20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F4899D-629B-A3AB-0FD7-C0EBDC3AD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827792"/>
              </p:ext>
            </p:extLst>
          </p:nvPr>
        </p:nvGraphicFramePr>
        <p:xfrm>
          <a:off x="479465" y="2708641"/>
          <a:ext cx="11440786" cy="32004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318245">
                  <a:extLst>
                    <a:ext uri="{9D8B030D-6E8A-4147-A177-3AD203B41FA5}">
                      <a16:colId xmlns:a16="http://schemas.microsoft.com/office/drawing/2014/main" val="124020340"/>
                    </a:ext>
                  </a:extLst>
                </a:gridCol>
                <a:gridCol w="5122541">
                  <a:extLst>
                    <a:ext uri="{9D8B030D-6E8A-4147-A177-3AD203B41FA5}">
                      <a16:colId xmlns:a16="http://schemas.microsoft.com/office/drawing/2014/main" val="1405424466"/>
                    </a:ext>
                  </a:extLst>
                </a:gridCol>
              </a:tblGrid>
              <a:tr h="434645">
                <a:tc>
                  <a:txBody>
                    <a:bodyPr/>
                    <a:lstStyle/>
                    <a:p>
                      <a:r>
                        <a:rPr lang="en-US" sz="2400"/>
                        <a:t>Milestone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Date/Timeframe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005878"/>
                  </a:ext>
                </a:extLst>
              </a:tr>
              <a:tr h="434645">
                <a:tc>
                  <a:txBody>
                    <a:bodyPr/>
                    <a:lstStyle/>
                    <a:p>
                      <a:r>
                        <a:rPr lang="en-US" sz="2400"/>
                        <a:t>RFP Released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April 9,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443825"/>
                  </a:ext>
                </a:extLst>
              </a:tr>
              <a:tr h="434645">
                <a:tc>
                  <a:txBody>
                    <a:bodyPr/>
                    <a:lstStyle/>
                    <a:p>
                      <a:r>
                        <a:rPr lang="en-US" sz="2400"/>
                        <a:t>Pre-Bid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April 14, 2026 at 1PM Central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287226"/>
                  </a:ext>
                </a:extLst>
              </a:tr>
              <a:tr h="434645">
                <a:tc>
                  <a:txBody>
                    <a:bodyPr/>
                    <a:lstStyle/>
                    <a:p>
                      <a:r>
                        <a:rPr lang="en-US" sz="2400"/>
                        <a:t>Deadline for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April 17, 2026 at 1PM Central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434587"/>
                  </a:ext>
                </a:extLst>
              </a:tr>
              <a:tr h="4346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RFP Responses 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May 11, 2026 at 3PM Central Time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249920"/>
                  </a:ext>
                </a:extLst>
              </a:tr>
              <a:tr h="434645">
                <a:tc>
                  <a:txBody>
                    <a:bodyPr/>
                    <a:lstStyle/>
                    <a:p>
                      <a:r>
                        <a:rPr lang="en-US" sz="2400"/>
                        <a:t>Interview selected finalists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May 18, 2026</a:t>
                      </a:r>
                      <a:endParaRPr lang="en-US" sz="2400" b="1" i="1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230819"/>
                  </a:ext>
                </a:extLst>
              </a:tr>
              <a:tr h="4346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Estimated award recommendation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~May 19, 2026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155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245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FE18-67C1-1D6C-08CD-447AF1A06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Scope of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2D24D-7C1A-2C3D-C29A-7432985415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141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e683e32e-9fdf-41cf-b635-cb91529e3d82"/>
  <p:tag name="WASPOLLED" val="E07DC452504F4369A265B399F103EF3F"/>
  <p:tag name="TPVERSION" val="8"/>
  <p:tag name="TPFULLVERSION" val="8.5.2.3"/>
  <p:tag name="PPTVERSION" val="16"/>
  <p:tag name="TPOS" val="2"/>
  <p:tag name="TPLASTSAVEVERSION" val="6.3 PC"/>
</p:tagLst>
</file>

<file path=ppt/theme/theme1.xml><?xml version="1.0" encoding="utf-8"?>
<a:theme xmlns:a="http://schemas.openxmlformats.org/drawingml/2006/main" name="Collage 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b="1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ackground Template">
  <a:themeElements>
    <a:clrScheme name="CMAP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6730"/>
      </a:accent1>
      <a:accent2>
        <a:srgbClr val="6DAE4F"/>
      </a:accent2>
      <a:accent3>
        <a:srgbClr val="D0E4A4"/>
      </a:accent3>
      <a:accent4>
        <a:srgbClr val="1E478E"/>
      </a:accent4>
      <a:accent5>
        <a:srgbClr val="008FD5"/>
      </a:accent5>
      <a:accent6>
        <a:srgbClr val="ADE0E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hoto Template">
  <a:themeElements>
    <a:clrScheme name="CMAP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6730"/>
      </a:accent1>
      <a:accent2>
        <a:srgbClr val="6DAE4F"/>
      </a:accent2>
      <a:accent3>
        <a:srgbClr val="D0E4A4"/>
      </a:accent3>
      <a:accent4>
        <a:srgbClr val="1E478E"/>
      </a:accent4>
      <a:accent5>
        <a:srgbClr val="008FD5"/>
      </a:accent5>
      <a:accent6>
        <a:srgbClr val="ADE0E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utro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raphs and Elements">
  <a:themeElements>
    <a:clrScheme name="CMAP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6730"/>
      </a:accent1>
      <a:accent2>
        <a:srgbClr val="6DAE4F"/>
      </a:accent2>
      <a:accent3>
        <a:srgbClr val="D0E4A4"/>
      </a:accent3>
      <a:accent4>
        <a:srgbClr val="1E478E"/>
      </a:accent4>
      <a:accent5>
        <a:srgbClr val="008FD5"/>
      </a:accent5>
      <a:accent6>
        <a:srgbClr val="ADE0EE"/>
      </a:accent6>
      <a:hlink>
        <a:srgbClr val="0563C1"/>
      </a:hlink>
      <a:folHlink>
        <a:srgbClr val="954F72"/>
      </a:folHlink>
    </a:clrScheme>
    <a:fontScheme name="CMAP Font - PP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utro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FPXXX Pre-Bid EXAMPLE" id="{CEB94F52-71B7-4A1E-8294-9750DABA9FE6}" vid="{885C5F76-F6EA-4658-942A-62520716696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BB6119B923944BBEA3DBD387119941" ma:contentTypeVersion="16" ma:contentTypeDescription="Create a new document." ma:contentTypeScope="" ma:versionID="8dfe196f5bbef855c987b1d4e136857d">
  <xsd:schema xmlns:xsd="http://www.w3.org/2001/XMLSchema" xmlns:xs="http://www.w3.org/2001/XMLSchema" xmlns:p="http://schemas.microsoft.com/office/2006/metadata/properties" xmlns:ns2="00a377a7-14f9-42f0-8350-2682f9d4b126" xmlns:ns3="6e9f47a6-9a4d-4c97-bac8-392a9f28a871" targetNamespace="http://schemas.microsoft.com/office/2006/metadata/properties" ma:root="true" ma:fieldsID="49cd9a2bcf9075aa89663562b87154e1" ns2:_="" ns3:_="">
    <xsd:import namespace="00a377a7-14f9-42f0-8350-2682f9d4b126"/>
    <xsd:import namespace="6e9f47a6-9a4d-4c97-bac8-392a9f28a8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a377a7-14f9-42f0-8350-2682f9d4b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493a831-5792-4b22-ab1b-d647bf459e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f47a6-9a4d-4c97-bac8-392a9f28a87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af73f8-a990-418d-9b88-7f9807ce5f8d}" ma:internalName="TaxCatchAll" ma:showField="CatchAllData" ma:web="6e9f47a6-9a4d-4c97-bac8-392a9f28a8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e9f47a6-9a4d-4c97-bac8-392a9f28a871">
      <UserInfo>
        <DisplayName>SharingLinks.a626b6c6-ccdb-4cd9-8db7-4ca7991493e9.Flexible.7a276cbb-6290-4c08-9b2f-7358b4ca1a3d</DisplayName>
        <AccountId>83</AccountId>
        <AccountType/>
      </UserInfo>
      <UserInfo>
        <DisplayName>ashashim@deloitte.ca</DisplayName>
        <AccountId>28</AccountId>
        <AccountType/>
      </UserInfo>
      <UserInfo>
        <DisplayName>k.potenza-arnold@dot.gov</DisplayName>
        <AccountId>82</AccountId>
        <AccountType/>
      </UserInfo>
      <UserInfo>
        <DisplayName>Aimee Lee</DisplayName>
        <AccountId>31</AccountId>
        <AccountType/>
      </UserInfo>
    </SharedWithUsers>
    <lcf76f155ced4ddcb4097134ff3c332f xmlns="00a377a7-14f9-42f0-8350-2682f9d4b126">
      <Terms xmlns="http://schemas.microsoft.com/office/infopath/2007/PartnerControls"/>
    </lcf76f155ced4ddcb4097134ff3c332f>
    <TaxCatchAll xmlns="6e9f47a6-9a4d-4c97-bac8-392a9f28a871" xsi:nil="true"/>
  </documentManagement>
</p:properties>
</file>

<file path=customXml/itemProps1.xml><?xml version="1.0" encoding="utf-8"?>
<ds:datastoreItem xmlns:ds="http://schemas.openxmlformats.org/officeDocument/2006/customXml" ds:itemID="{C92BA661-08C9-4F8B-977C-91C20F40ED62}"/>
</file>

<file path=customXml/itemProps2.xml><?xml version="1.0" encoding="utf-8"?>
<ds:datastoreItem xmlns:ds="http://schemas.openxmlformats.org/officeDocument/2006/customXml" ds:itemID="{7579B8F4-B960-4427-926A-83E9AA5153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BD2D5F-05B4-45A6-9FAC-69C6A6ED9A07}">
  <ds:schemaRefs>
    <ds:schemaRef ds:uri="0d6ffe63-385b-4557-81c1-34e8e5c3077d"/>
    <ds:schemaRef ds:uri="c65c3995-a3fa-4857-89a2-64a44cd092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27</Slides>
  <Notes>26</Notes>
  <HiddenSlides>0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Collage </vt:lpstr>
      <vt:lpstr>Background Template</vt:lpstr>
      <vt:lpstr>Photo Template</vt:lpstr>
      <vt:lpstr>Outro Slide</vt:lpstr>
      <vt:lpstr>Graphs and Elements</vt:lpstr>
      <vt:lpstr>1_Outro Slide</vt:lpstr>
      <vt:lpstr>RFQ 395 Pre-Bid Information Session Policy Support Services    </vt:lpstr>
      <vt:lpstr>PowerPoint Presentation</vt:lpstr>
      <vt:lpstr>PowerPoint Presentation</vt:lpstr>
      <vt:lpstr>PowerPoint Presentation</vt:lpstr>
      <vt:lpstr>Overview and Purpose</vt:lpstr>
      <vt:lpstr>PowerPoint Presentation</vt:lpstr>
      <vt:lpstr>PowerPoint Presentation</vt:lpstr>
      <vt:lpstr>PowerPoint Presentation</vt:lpstr>
      <vt:lpstr>Scope of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Submittal Requirements</vt:lpstr>
      <vt:lpstr>PowerPoint Presentation</vt:lpstr>
      <vt:lpstr>PowerPoint Presentation</vt:lpstr>
      <vt:lpstr>PowerPoint Presentation</vt:lpstr>
      <vt:lpstr>Evaluation of Quotes</vt:lpstr>
      <vt:lpstr>PowerPoint Presentation</vt:lpstr>
      <vt:lpstr>PowerPoint Presentation</vt:lpstr>
      <vt:lpstr>Questions</vt:lpstr>
      <vt:lpstr>PowerPoint Presentation</vt:lpstr>
      <vt:lpstr>PowerPoint Presentation</vt:lpstr>
      <vt:lpstr>PowerPoint Presentation</vt:lpstr>
    </vt:vector>
  </TitlesOfParts>
  <Company>Chicago Metropolitan Agency For Planning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ealeman</dc:creator>
  <cp:revision>2</cp:revision>
  <cp:lastPrinted>2022-06-06T17:56:12Z</cp:lastPrinted>
  <dcterms:created xsi:type="dcterms:W3CDTF">2010-05-13T19:38:49Z</dcterms:created>
  <dcterms:modified xsi:type="dcterms:W3CDTF">2026-04-16T17:43:36Z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0x01010018BB6119B923944BBEA3DBD387119941</vt:lpwstr>
  </property>
  <property fmtid="{D5CDD505-2E9C-101B-9397-08002B2CF9AE}" pid="3" name="MediaServiceImageTags">
    <vt:lpwstr/>
  </property>
  <property fmtid="{D5CDD505-2E9C-101B-9397-08002B2CF9AE}" pid="4" name="MSIP_Label_70499eb2-e279-4942-bd63-d5ebf8ec43c8_Enabled">
    <vt:lpwstr>true</vt:lpwstr>
  </property>
  <property fmtid="{D5CDD505-2E9C-101B-9397-08002B2CF9AE}" pid="5" name="MSIP_Label_70499eb2-e279-4942-bd63-d5ebf8ec43c8_SetDate">
    <vt:lpwstr>2023-04-28T12:14:59Z</vt:lpwstr>
  </property>
  <property fmtid="{D5CDD505-2E9C-101B-9397-08002B2CF9AE}" pid="6" name="MSIP_Label_70499eb2-e279-4942-bd63-d5ebf8ec43c8_Method">
    <vt:lpwstr>Standard</vt:lpwstr>
  </property>
  <property fmtid="{D5CDD505-2E9C-101B-9397-08002B2CF9AE}" pid="7" name="MSIP_Label_70499eb2-e279-4942-bd63-d5ebf8ec43c8_Name">
    <vt:lpwstr>defa4170-0d19-0005-0004-bc88714345d2</vt:lpwstr>
  </property>
  <property fmtid="{D5CDD505-2E9C-101B-9397-08002B2CF9AE}" pid="8" name="MSIP_Label_70499eb2-e279-4942-bd63-d5ebf8ec43c8_SiteId">
    <vt:lpwstr>43b185b9-e6d9-45a5-8e36-4c08dc0ab1a2</vt:lpwstr>
  </property>
  <property fmtid="{D5CDD505-2E9C-101B-9397-08002B2CF9AE}" pid="9" name="MSIP_Label_70499eb2-e279-4942-bd63-d5ebf8ec43c8_ActionId">
    <vt:lpwstr>440f7a5b-1007-4298-8f3f-95329108d51d</vt:lpwstr>
  </property>
  <property fmtid="{D5CDD505-2E9C-101B-9397-08002B2CF9AE}" pid="10" name="MSIP_Label_70499eb2-e279-4942-bd63-d5ebf8ec43c8_ContentBits">
    <vt:lpwstr>0</vt:lpwstr>
  </property>
  <property fmtid="{D5CDD505-2E9C-101B-9397-08002B2CF9AE}" pid="11" name="Order">
    <vt:lpwstr>276400.000000000</vt:lpwstr>
  </property>
  <property fmtid="{D5CDD505-2E9C-101B-9397-08002B2CF9AE}" pid="12" name="xd_ProgID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xd_Signature">
    <vt:lpwstr/>
  </property>
</Properties>
</file>